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6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CE15ACA6-5194-454B-8DB2-1313ECCC30D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B55D8-E8CF-47C7-90EC-5607CC35FE8E}" type="parTrans" cxnId="{3FB9D26F-D763-48F0-AAF2-3D36126A7E33}">
      <dgm:prSet/>
      <dgm:spPr/>
      <dgm:t>
        <a:bodyPr/>
        <a:lstStyle/>
        <a:p>
          <a:endParaRPr lang="en-US"/>
        </a:p>
      </dgm:t>
    </dgm:pt>
    <dgm:pt modelId="{B3AF08B7-58A7-4EA7-99AC-2EA416338C2D}">
      <dgm:prSet phldrT="[Text]"/>
      <dgm:spPr>
        <a:solidFill>
          <a:srgbClr val="C3C8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Criminal</a:t>
          </a:r>
          <a:endParaRPr lang="en-US" dirty="0">
            <a:solidFill>
              <a:schemeClr val="tx1"/>
            </a:solidFill>
          </a:endParaRPr>
        </a:p>
      </dgm:t>
    </dgm:pt>
    <dgm:pt modelId="{FC6F09ED-2DA9-43F3-8C44-D1CC0BDFE1A5}" type="sibTrans" cxnId="{3FB9D26F-D763-48F0-AAF2-3D36126A7E33}">
      <dgm:prSet/>
      <dgm:spPr/>
      <dgm:t>
        <a:bodyPr/>
        <a:lstStyle/>
        <a:p>
          <a:endParaRPr lang="en-US"/>
        </a:p>
      </dgm:t>
    </dgm:pt>
    <dgm:pt modelId="{8FC9CAE2-06C8-4CA1-80A0-55EC75DE4ED5}" type="parTrans" cxnId="{2A27A208-8019-4E2C-917C-825B5094D0FD}">
      <dgm:prSet/>
      <dgm:spPr/>
      <dgm:t>
        <a:bodyPr/>
        <a:lstStyle/>
        <a:p>
          <a:endParaRPr lang="en-US"/>
        </a:p>
      </dgm:t>
    </dgm:pt>
    <dgm:pt modelId="{5E91C58C-BE82-4E40-976B-B5AE6699FE9C}">
      <dgm:prSet phldrT="[Text]"/>
      <dgm:spPr>
        <a:solidFill>
          <a:srgbClr val="9EA0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Felony and Misdemeanor leading to </a:t>
          </a:r>
        </a:p>
        <a:p>
          <a:r>
            <a:rPr lang="en-US" dirty="0" smtClean="0">
              <a:solidFill>
                <a:schemeClr val="tx1"/>
              </a:solidFill>
            </a:rPr>
            <a:t>Imprisonment, Fines and  Forfeiture</a:t>
          </a:r>
          <a:endParaRPr lang="en-US" dirty="0">
            <a:solidFill>
              <a:schemeClr val="tx1"/>
            </a:solidFill>
          </a:endParaRPr>
        </a:p>
      </dgm:t>
    </dgm:pt>
    <dgm:pt modelId="{66865681-2DA8-4BBC-A5B1-16E0B5A767B1}" type="sibTrans" cxnId="{2A27A208-8019-4E2C-917C-825B5094D0FD}">
      <dgm:prSet/>
      <dgm:spPr/>
      <dgm:t>
        <a:bodyPr/>
        <a:lstStyle/>
        <a:p>
          <a:endParaRPr lang="en-US"/>
        </a:p>
      </dgm:t>
    </dgm:pt>
    <dgm:pt modelId="{1265FF97-4296-4286-A70E-4FC89A7F469E}" type="parTrans" cxnId="{34511092-F0C4-4F17-ADF0-8D2642868E99}">
      <dgm:prSet/>
      <dgm:spPr/>
      <dgm:t>
        <a:bodyPr/>
        <a:lstStyle/>
        <a:p>
          <a:endParaRPr lang="en-US"/>
        </a:p>
      </dgm:t>
    </dgm:pt>
    <dgm:pt modelId="{03B66C62-C2EC-44F9-8F8C-7C394E5E3372}">
      <dgm:prSet phldrT="[Text]"/>
      <dgm:spPr>
        <a:solidFill>
          <a:srgbClr val="C3C8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Admin Fines</a:t>
          </a:r>
          <a:endParaRPr lang="en-US" dirty="0">
            <a:solidFill>
              <a:schemeClr val="tx1"/>
            </a:solidFill>
          </a:endParaRPr>
        </a:p>
      </dgm:t>
    </dgm:pt>
    <dgm:pt modelId="{217AC2A1-3B82-40B4-9804-6F9DE29C253B}" type="parTrans" cxnId="{9D0628E6-FADA-4C96-87CC-1A87ACC2F5EE}">
      <dgm:prSet/>
      <dgm:spPr/>
      <dgm:t>
        <a:bodyPr/>
        <a:lstStyle/>
        <a:p>
          <a:endParaRPr lang="en-US"/>
        </a:p>
      </dgm:t>
    </dgm:pt>
    <dgm:pt modelId="{09B101CD-CAEB-413D-9045-90EE032135FE}">
      <dgm:prSet phldrT="[Text]"/>
      <dgm:spPr>
        <a:solidFill>
          <a:srgbClr val="9EA0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Knowing Hire Violations $583 - $23,331 </a:t>
          </a:r>
          <a:endParaRPr lang="en-US" dirty="0">
            <a:solidFill>
              <a:schemeClr val="tx1"/>
            </a:solidFill>
          </a:endParaRPr>
        </a:p>
      </dgm:t>
    </dgm:pt>
    <dgm:pt modelId="{E89E82C4-172F-4D52-877C-FD72B59780B8}" type="sibTrans" cxnId="{9D0628E6-FADA-4C96-87CC-1A87ACC2F5EE}">
      <dgm:prSet/>
      <dgm:spPr/>
      <dgm:t>
        <a:bodyPr/>
        <a:lstStyle/>
        <a:p>
          <a:endParaRPr lang="en-US"/>
        </a:p>
      </dgm:t>
    </dgm:pt>
    <dgm:pt modelId="{3AC5FC3B-D952-40F8-A536-647729147352}" type="parTrans" cxnId="{BCCDC3E1-FC2A-4A49-82DC-17B89748B7C5}">
      <dgm:prSet/>
      <dgm:spPr/>
      <dgm:t>
        <a:bodyPr/>
        <a:lstStyle/>
        <a:p>
          <a:endParaRPr lang="en-US"/>
        </a:p>
      </dgm:t>
    </dgm:pt>
    <dgm:pt modelId="{B234AA81-AE41-4C74-A5B1-FE36FE937C2B}">
      <dgm:prSet phldrT="[Text]"/>
      <dgm:spPr>
        <a:solidFill>
          <a:srgbClr val="9EA0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Paperwork Violations $234 - $2,332</a:t>
          </a:r>
        </a:p>
      </dgm:t>
    </dgm:pt>
    <dgm:pt modelId="{135A93FA-C253-423D-A485-52A89201D1EB}" type="sibTrans" cxnId="{BCCDC3E1-FC2A-4A49-82DC-17B89748B7C5}">
      <dgm:prSet/>
      <dgm:spPr/>
      <dgm:t>
        <a:bodyPr/>
        <a:lstStyle/>
        <a:p>
          <a:endParaRPr lang="en-US"/>
        </a:p>
      </dgm:t>
    </dgm:pt>
    <dgm:pt modelId="{51DBB1BC-090F-4052-84E1-E2DD840F1476}" type="sibTrans" cxnId="{34511092-F0C4-4F17-ADF0-8D2642868E99}">
      <dgm:prSet/>
      <dgm:spPr/>
      <dgm:t>
        <a:bodyPr/>
        <a:lstStyle/>
        <a:p>
          <a:endParaRPr lang="en-US"/>
        </a:p>
      </dgm:t>
    </dgm:pt>
    <dgm:pt modelId="{060C2E79-04EA-4549-A766-222264E4B20F}" type="parTrans" cxnId="{A0ABC95C-C86E-47FA-B9B4-0CB5C6734B97}">
      <dgm:prSet/>
      <dgm:spPr/>
      <dgm:t>
        <a:bodyPr/>
        <a:lstStyle/>
        <a:p>
          <a:endParaRPr lang="en-US"/>
        </a:p>
      </dgm:t>
    </dgm:pt>
    <dgm:pt modelId="{E6FE9585-AD7F-4816-9AC8-10CA776300AF}">
      <dgm:prSet phldrT="[Text]"/>
      <dgm:spPr>
        <a:solidFill>
          <a:srgbClr val="C3C8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Debarment</a:t>
          </a:r>
          <a:endParaRPr lang="en-US" dirty="0">
            <a:solidFill>
              <a:schemeClr val="tx1"/>
            </a:solidFill>
          </a:endParaRPr>
        </a:p>
      </dgm:t>
    </dgm:pt>
    <dgm:pt modelId="{2DC7A3CD-CA82-4BAE-8A12-1B0296FA8E28}" type="parTrans" cxnId="{FE646C0A-9372-4A3D-AD5F-C916A55986F1}">
      <dgm:prSet/>
      <dgm:spPr/>
      <dgm:t>
        <a:bodyPr/>
        <a:lstStyle/>
        <a:p>
          <a:endParaRPr lang="en-US"/>
        </a:p>
      </dgm:t>
    </dgm:pt>
    <dgm:pt modelId="{21C13854-108D-4A23-954C-3E64CCFD4AED}">
      <dgm:prSet phldrT="[Text]"/>
      <dgm:spPr>
        <a:solidFill>
          <a:srgbClr val="9EA0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Prohibits Federal Contracts for 1-3 years </a:t>
          </a:r>
          <a:endParaRPr lang="en-US" dirty="0">
            <a:solidFill>
              <a:schemeClr val="tx1"/>
            </a:solidFill>
          </a:endParaRPr>
        </a:p>
      </dgm:t>
    </dgm:pt>
    <dgm:pt modelId="{FDA8F95A-6EAB-4A59-A7C7-5E0AC233D6B3}" type="sibTrans" cxnId="{FE646C0A-9372-4A3D-AD5F-C916A55986F1}">
      <dgm:prSet/>
      <dgm:spPr/>
      <dgm:t>
        <a:bodyPr/>
        <a:lstStyle/>
        <a:p>
          <a:endParaRPr lang="en-US"/>
        </a:p>
      </dgm:t>
    </dgm:pt>
    <dgm:pt modelId="{A1F046E8-B975-494F-B59D-13B33AF588DD}" type="parTrans" cxnId="{B893ADB2-133B-4743-B9DC-8D569F91A939}">
      <dgm:prSet/>
      <dgm:spPr/>
      <dgm:t>
        <a:bodyPr/>
        <a:lstStyle/>
        <a:p>
          <a:endParaRPr lang="en-US"/>
        </a:p>
      </dgm:t>
    </dgm:pt>
    <dgm:pt modelId="{7215E007-BCE7-4179-BA00-5182DF312D04}">
      <dgm:prSet phldrT="[Text]"/>
      <dgm:spPr>
        <a:solidFill>
          <a:srgbClr val="9EA0C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Effected through Executive Order 2/13/1996</a:t>
          </a:r>
          <a:endParaRPr lang="en-US" dirty="0">
            <a:solidFill>
              <a:schemeClr val="tx1"/>
            </a:solidFill>
          </a:endParaRPr>
        </a:p>
      </dgm:t>
    </dgm:pt>
    <dgm:pt modelId="{34A7727A-9504-47BD-89AC-F454D0531F79}" type="sibTrans" cxnId="{B893ADB2-133B-4743-B9DC-8D569F91A939}">
      <dgm:prSet/>
      <dgm:spPr/>
      <dgm:t>
        <a:bodyPr/>
        <a:lstStyle/>
        <a:p>
          <a:endParaRPr lang="en-US"/>
        </a:p>
      </dgm:t>
    </dgm:pt>
    <dgm:pt modelId="{188A3AE9-1114-4674-871B-C4B936FE68E4}" type="sibTrans" cxnId="{A0ABC95C-C86E-47FA-B9B4-0CB5C6734B97}">
      <dgm:prSet/>
      <dgm:spPr/>
      <dgm:t>
        <a:bodyPr/>
        <a:lstStyle/>
        <a:p>
          <a:endParaRPr lang="en-US"/>
        </a:p>
      </dgm:t>
    </dgm:pt>
    <dgm:pt modelId="{401DCC3D-A6F6-4C08-9FCD-C64932B4CFAD}" type="pres">
      <dgm:prSet presAssocID="{CE15ACA6-5194-454B-8DB2-1313ECCC30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55A4A-7341-46D8-8DD5-1301641796BE}" type="pres">
      <dgm:prSet presAssocID="{B3AF08B7-58A7-4EA7-99AC-2EA416338C2D}" presName="compNode" presStyleCnt="0"/>
      <dgm:spPr/>
    </dgm:pt>
    <dgm:pt modelId="{949869D8-A67F-4297-8770-4703232222A4}" type="pres">
      <dgm:prSet presAssocID="{B3AF08B7-58A7-4EA7-99AC-2EA416338C2D}" presName="aNode" presStyleLbl="bgShp" presStyleIdx="0" presStyleCnt="3"/>
      <dgm:spPr/>
      <dgm:t>
        <a:bodyPr/>
        <a:lstStyle/>
        <a:p>
          <a:endParaRPr lang="en-US"/>
        </a:p>
      </dgm:t>
    </dgm:pt>
    <dgm:pt modelId="{6D042203-CCA2-4C08-9D5E-E55CE94D1DBA}" type="pres">
      <dgm:prSet presAssocID="{B3AF08B7-58A7-4EA7-99AC-2EA416338C2D}" presName="textNode" presStyleLbl="bgShp" presStyleIdx="0" presStyleCnt="3"/>
      <dgm:spPr/>
      <dgm:t>
        <a:bodyPr/>
        <a:lstStyle/>
        <a:p>
          <a:endParaRPr lang="en-US"/>
        </a:p>
      </dgm:t>
    </dgm:pt>
    <dgm:pt modelId="{7DEC6630-B06B-437C-8EA7-85EA0537FED9}" type="pres">
      <dgm:prSet presAssocID="{B3AF08B7-58A7-4EA7-99AC-2EA416338C2D}" presName="compChildNode" presStyleCnt="0"/>
      <dgm:spPr/>
    </dgm:pt>
    <dgm:pt modelId="{126C14D5-B6F1-4EDB-A3B6-21ECB2B3C7DC}" type="pres">
      <dgm:prSet presAssocID="{B3AF08B7-58A7-4EA7-99AC-2EA416338C2D}" presName="theInnerList" presStyleCnt="0"/>
      <dgm:spPr/>
    </dgm:pt>
    <dgm:pt modelId="{F414C6B8-3AA5-4DE7-B2AB-2DB53DF7D896}" type="pres">
      <dgm:prSet presAssocID="{5E91C58C-BE82-4E40-976B-B5AE6699FE9C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6D550-69B5-492C-A8D2-8B4596FE3BBE}" type="pres">
      <dgm:prSet presAssocID="{B3AF08B7-58A7-4EA7-99AC-2EA416338C2D}" presName="aSpace" presStyleCnt="0"/>
      <dgm:spPr/>
    </dgm:pt>
    <dgm:pt modelId="{374891CB-4C44-43FC-86CB-CBB462E58341}" type="pres">
      <dgm:prSet presAssocID="{03B66C62-C2EC-44F9-8F8C-7C394E5E3372}" presName="compNode" presStyleCnt="0"/>
      <dgm:spPr/>
      <dgm:t>
        <a:bodyPr/>
        <a:lstStyle/>
        <a:p>
          <a:endParaRPr/>
        </a:p>
      </dgm:t>
    </dgm:pt>
    <dgm:pt modelId="{D16996E7-52BF-4527-8753-956EB1FC5427}" type="pres">
      <dgm:prSet presAssocID="{03B66C62-C2EC-44F9-8F8C-7C394E5E3372}" presName="aNode" presStyleLbl="bgShp" presStyleIdx="1" presStyleCnt="3" custLinFactNeighborY="2667"/>
      <dgm:spPr/>
      <dgm:t>
        <a:bodyPr/>
        <a:lstStyle/>
        <a:p>
          <a:endParaRPr lang="en-US"/>
        </a:p>
      </dgm:t>
    </dgm:pt>
    <dgm:pt modelId="{CDCD1693-7E63-49D4-BFB5-ABBCD9AE5FDE}" type="pres">
      <dgm:prSet presAssocID="{03B66C62-C2EC-44F9-8F8C-7C394E5E3372}" presName="textNode" presStyleLbl="bgShp" presStyleIdx="1" presStyleCnt="3"/>
      <dgm:spPr/>
      <dgm:t>
        <a:bodyPr/>
        <a:lstStyle/>
        <a:p>
          <a:endParaRPr lang="en-US"/>
        </a:p>
      </dgm:t>
    </dgm:pt>
    <dgm:pt modelId="{F17F3A2E-26DC-49BC-A4FC-EE684F548CB3}" type="pres">
      <dgm:prSet presAssocID="{03B66C62-C2EC-44F9-8F8C-7C394E5E3372}" presName="compChildNode" presStyleCnt="0"/>
      <dgm:spPr/>
      <dgm:t>
        <a:bodyPr/>
        <a:lstStyle/>
        <a:p>
          <a:endParaRPr/>
        </a:p>
      </dgm:t>
    </dgm:pt>
    <dgm:pt modelId="{653CD3A6-5E57-459B-AB32-7B48D6CAE815}" type="pres">
      <dgm:prSet presAssocID="{03B66C62-C2EC-44F9-8F8C-7C394E5E3372}" presName="theInnerList" presStyleCnt="0"/>
      <dgm:spPr/>
      <dgm:t>
        <a:bodyPr/>
        <a:lstStyle/>
        <a:p>
          <a:endParaRPr/>
        </a:p>
      </dgm:t>
    </dgm:pt>
    <dgm:pt modelId="{6EFFCA3B-FC1F-444F-9B5A-E6EEF2D1503E}" type="pres">
      <dgm:prSet presAssocID="{09B101CD-CAEB-413D-9045-90EE032135F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710C-FCAB-4848-A332-8F99B4D74884}" type="pres">
      <dgm:prSet presAssocID="{09B101CD-CAEB-413D-9045-90EE032135FE}" presName="aSpace2" presStyleCnt="0"/>
      <dgm:spPr/>
      <dgm:t>
        <a:bodyPr/>
        <a:lstStyle/>
        <a:p>
          <a:endParaRPr/>
        </a:p>
      </dgm:t>
    </dgm:pt>
    <dgm:pt modelId="{1D1093FA-08E6-4750-BE2F-7BEA48E3DE17}" type="pres">
      <dgm:prSet presAssocID="{B234AA81-AE41-4C74-A5B1-FE36FE937C2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9214B-7613-4327-9CD6-789E204AD310}" type="pres">
      <dgm:prSet presAssocID="{03B66C62-C2EC-44F9-8F8C-7C394E5E3372}" presName="aSpace" presStyleCnt="0"/>
      <dgm:spPr/>
      <dgm:t>
        <a:bodyPr/>
        <a:lstStyle/>
        <a:p>
          <a:endParaRPr/>
        </a:p>
      </dgm:t>
    </dgm:pt>
    <dgm:pt modelId="{E8960924-78E1-4620-860B-8B20842CDB70}" type="pres">
      <dgm:prSet presAssocID="{E6FE9585-AD7F-4816-9AC8-10CA776300AF}" presName="compNode" presStyleCnt="0"/>
      <dgm:spPr/>
      <dgm:t>
        <a:bodyPr/>
        <a:lstStyle/>
        <a:p>
          <a:endParaRPr/>
        </a:p>
      </dgm:t>
    </dgm:pt>
    <dgm:pt modelId="{2A61AAC5-9D37-4274-81D7-B8FC76694176}" type="pres">
      <dgm:prSet presAssocID="{E6FE9585-AD7F-4816-9AC8-10CA776300AF}" presName="aNode" presStyleLbl="bgShp" presStyleIdx="2" presStyleCnt="3"/>
      <dgm:spPr/>
      <dgm:t>
        <a:bodyPr/>
        <a:lstStyle/>
        <a:p>
          <a:endParaRPr lang="en-US"/>
        </a:p>
      </dgm:t>
    </dgm:pt>
    <dgm:pt modelId="{00844D17-9C60-4B82-A413-C21FF265EA7B}" type="pres">
      <dgm:prSet presAssocID="{E6FE9585-AD7F-4816-9AC8-10CA776300AF}" presName="textNode" presStyleLbl="bgShp" presStyleIdx="2" presStyleCnt="3"/>
      <dgm:spPr/>
      <dgm:t>
        <a:bodyPr/>
        <a:lstStyle/>
        <a:p>
          <a:endParaRPr lang="en-US"/>
        </a:p>
      </dgm:t>
    </dgm:pt>
    <dgm:pt modelId="{3142CAC1-B097-447E-8A25-C66D3E8A3123}" type="pres">
      <dgm:prSet presAssocID="{E6FE9585-AD7F-4816-9AC8-10CA776300AF}" presName="compChildNode" presStyleCnt="0"/>
      <dgm:spPr/>
      <dgm:t>
        <a:bodyPr/>
        <a:lstStyle/>
        <a:p>
          <a:endParaRPr/>
        </a:p>
      </dgm:t>
    </dgm:pt>
    <dgm:pt modelId="{CEA15788-C68E-400B-BCAE-AFDCB8E859EF}" type="pres">
      <dgm:prSet presAssocID="{E6FE9585-AD7F-4816-9AC8-10CA776300AF}" presName="theInnerList" presStyleCnt="0"/>
      <dgm:spPr/>
      <dgm:t>
        <a:bodyPr/>
        <a:lstStyle/>
        <a:p>
          <a:endParaRPr/>
        </a:p>
      </dgm:t>
    </dgm:pt>
    <dgm:pt modelId="{E01DB7EF-E893-4BD0-B9E8-404580EAE4BA}" type="pres">
      <dgm:prSet presAssocID="{21C13854-108D-4A23-954C-3E64CCFD4AE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DE594-C1DE-47EA-A3C3-C2E6DD37526C}" type="pres">
      <dgm:prSet presAssocID="{21C13854-108D-4A23-954C-3E64CCFD4AED}" presName="aSpace2" presStyleCnt="0"/>
      <dgm:spPr/>
      <dgm:t>
        <a:bodyPr/>
        <a:lstStyle/>
        <a:p>
          <a:endParaRPr/>
        </a:p>
      </dgm:t>
    </dgm:pt>
    <dgm:pt modelId="{45C3CD34-635D-4A91-93E3-5A0DD7F95568}" type="pres">
      <dgm:prSet presAssocID="{7215E007-BCE7-4179-BA00-5182DF312D0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46C0A-9372-4A3D-AD5F-C916A55986F1}" srcId="{E6FE9585-AD7F-4816-9AC8-10CA776300AF}" destId="{21C13854-108D-4A23-954C-3E64CCFD4AED}" srcOrd="0" destOrd="0" parTransId="{2DC7A3CD-CA82-4BAE-8A12-1B0296FA8E28}" sibTransId="{FDA8F95A-6EAB-4A59-A7C7-5E0AC233D6B3}"/>
    <dgm:cxn modelId="{9D0628E6-FADA-4C96-87CC-1A87ACC2F5EE}" srcId="{03B66C62-C2EC-44F9-8F8C-7C394E5E3372}" destId="{09B101CD-CAEB-413D-9045-90EE032135FE}" srcOrd="0" destOrd="0" parTransId="{217AC2A1-3B82-40B4-9804-6F9DE29C253B}" sibTransId="{E89E82C4-172F-4D52-877C-FD72B59780B8}"/>
    <dgm:cxn modelId="{3FB9D26F-D763-48F0-AAF2-3D36126A7E33}" srcId="{CE15ACA6-5194-454B-8DB2-1313ECCC30DC}" destId="{B3AF08B7-58A7-4EA7-99AC-2EA416338C2D}" srcOrd="0" destOrd="0" parTransId="{562B55D8-E8CF-47C7-90EC-5607CC35FE8E}" sibTransId="{FC6F09ED-2DA9-43F3-8C44-D1CC0BDFE1A5}"/>
    <dgm:cxn modelId="{E30909A8-7A4E-4C98-BFE5-1769F7D3B135}" type="presOf" srcId="{E6FE9585-AD7F-4816-9AC8-10CA776300AF}" destId="{00844D17-9C60-4B82-A413-C21FF265EA7B}" srcOrd="1" destOrd="0" presId="urn:microsoft.com/office/officeart/2005/8/layout/lProcess2"/>
    <dgm:cxn modelId="{BCCDC3E1-FC2A-4A49-82DC-17B89748B7C5}" srcId="{03B66C62-C2EC-44F9-8F8C-7C394E5E3372}" destId="{B234AA81-AE41-4C74-A5B1-FE36FE937C2B}" srcOrd="1" destOrd="0" parTransId="{3AC5FC3B-D952-40F8-A536-647729147352}" sibTransId="{135A93FA-C253-423D-A485-52A89201D1EB}"/>
    <dgm:cxn modelId="{0188A427-5A97-410D-89A9-A2CBBF1E19D7}" type="presOf" srcId="{E6FE9585-AD7F-4816-9AC8-10CA776300AF}" destId="{2A61AAC5-9D37-4274-81D7-B8FC76694176}" srcOrd="0" destOrd="0" presId="urn:microsoft.com/office/officeart/2005/8/layout/lProcess2"/>
    <dgm:cxn modelId="{33786A72-01D1-4272-9DA1-C42BF19E4948}" type="presOf" srcId="{5E91C58C-BE82-4E40-976B-B5AE6699FE9C}" destId="{F414C6B8-3AA5-4DE7-B2AB-2DB53DF7D896}" srcOrd="0" destOrd="0" presId="urn:microsoft.com/office/officeart/2005/8/layout/lProcess2"/>
    <dgm:cxn modelId="{62FA1DB3-16A9-4560-927E-CD767E7860AD}" type="presOf" srcId="{B3AF08B7-58A7-4EA7-99AC-2EA416338C2D}" destId="{949869D8-A67F-4297-8770-4703232222A4}" srcOrd="0" destOrd="0" presId="urn:microsoft.com/office/officeart/2005/8/layout/lProcess2"/>
    <dgm:cxn modelId="{E3CFA635-0C23-4BDE-B793-6CD4A2E8E892}" type="presOf" srcId="{03B66C62-C2EC-44F9-8F8C-7C394E5E3372}" destId="{D16996E7-52BF-4527-8753-956EB1FC5427}" srcOrd="0" destOrd="0" presId="urn:microsoft.com/office/officeart/2005/8/layout/lProcess2"/>
    <dgm:cxn modelId="{4B29291E-3979-4306-B925-C729AB0E39C9}" type="presOf" srcId="{09B101CD-CAEB-413D-9045-90EE032135FE}" destId="{6EFFCA3B-FC1F-444F-9B5A-E6EEF2D1503E}" srcOrd="0" destOrd="0" presId="urn:microsoft.com/office/officeart/2005/8/layout/lProcess2"/>
    <dgm:cxn modelId="{323A57FF-F194-426F-B57F-9C157A494736}" type="presOf" srcId="{B234AA81-AE41-4C74-A5B1-FE36FE937C2B}" destId="{1D1093FA-08E6-4750-BE2F-7BEA48E3DE17}" srcOrd="0" destOrd="0" presId="urn:microsoft.com/office/officeart/2005/8/layout/lProcess2"/>
    <dgm:cxn modelId="{7B99E379-C71C-4290-B498-11E639195EC7}" type="presOf" srcId="{CE15ACA6-5194-454B-8DB2-1313ECCC30DC}" destId="{401DCC3D-A6F6-4C08-9FCD-C64932B4CFAD}" srcOrd="0" destOrd="0" presId="urn:microsoft.com/office/officeart/2005/8/layout/lProcess2"/>
    <dgm:cxn modelId="{A0ABC95C-C86E-47FA-B9B4-0CB5C6734B97}" srcId="{CE15ACA6-5194-454B-8DB2-1313ECCC30DC}" destId="{E6FE9585-AD7F-4816-9AC8-10CA776300AF}" srcOrd="2" destOrd="0" parTransId="{060C2E79-04EA-4549-A766-222264E4B20F}" sibTransId="{188A3AE9-1114-4674-871B-C4B936FE68E4}"/>
    <dgm:cxn modelId="{82900797-4E38-4A64-B0D9-A14AD6C4420A}" type="presOf" srcId="{03B66C62-C2EC-44F9-8F8C-7C394E5E3372}" destId="{CDCD1693-7E63-49D4-BFB5-ABBCD9AE5FDE}" srcOrd="1" destOrd="0" presId="urn:microsoft.com/office/officeart/2005/8/layout/lProcess2"/>
    <dgm:cxn modelId="{34511092-F0C4-4F17-ADF0-8D2642868E99}" srcId="{CE15ACA6-5194-454B-8DB2-1313ECCC30DC}" destId="{03B66C62-C2EC-44F9-8F8C-7C394E5E3372}" srcOrd="1" destOrd="0" parTransId="{1265FF97-4296-4286-A70E-4FC89A7F469E}" sibTransId="{51DBB1BC-090F-4052-84E1-E2DD840F1476}"/>
    <dgm:cxn modelId="{846B2737-CFF7-430E-85C6-1304B00B8B69}" type="presOf" srcId="{21C13854-108D-4A23-954C-3E64CCFD4AED}" destId="{E01DB7EF-E893-4BD0-B9E8-404580EAE4BA}" srcOrd="0" destOrd="0" presId="urn:microsoft.com/office/officeart/2005/8/layout/lProcess2"/>
    <dgm:cxn modelId="{2A27A208-8019-4E2C-917C-825B5094D0FD}" srcId="{B3AF08B7-58A7-4EA7-99AC-2EA416338C2D}" destId="{5E91C58C-BE82-4E40-976B-B5AE6699FE9C}" srcOrd="0" destOrd="0" parTransId="{8FC9CAE2-06C8-4CA1-80A0-55EC75DE4ED5}" sibTransId="{66865681-2DA8-4BBC-A5B1-16E0B5A767B1}"/>
    <dgm:cxn modelId="{425AEB41-68FE-4514-A1D0-940A8E47C7F0}" type="presOf" srcId="{B3AF08B7-58A7-4EA7-99AC-2EA416338C2D}" destId="{6D042203-CCA2-4C08-9D5E-E55CE94D1DBA}" srcOrd="1" destOrd="0" presId="urn:microsoft.com/office/officeart/2005/8/layout/lProcess2"/>
    <dgm:cxn modelId="{D355C7F4-EF42-4FA9-8F2E-48E4794F52E0}" type="presOf" srcId="{7215E007-BCE7-4179-BA00-5182DF312D04}" destId="{45C3CD34-635D-4A91-93E3-5A0DD7F95568}" srcOrd="0" destOrd="0" presId="urn:microsoft.com/office/officeart/2005/8/layout/lProcess2"/>
    <dgm:cxn modelId="{B893ADB2-133B-4743-B9DC-8D569F91A939}" srcId="{E6FE9585-AD7F-4816-9AC8-10CA776300AF}" destId="{7215E007-BCE7-4179-BA00-5182DF312D04}" srcOrd="1" destOrd="0" parTransId="{A1F046E8-B975-494F-B59D-13B33AF588DD}" sibTransId="{34A7727A-9504-47BD-89AC-F454D0531F79}"/>
    <dgm:cxn modelId="{C161A9A9-9872-44B5-A9C5-29381B6F684E}" type="presParOf" srcId="{401DCC3D-A6F6-4C08-9FCD-C64932B4CFAD}" destId="{92155A4A-7341-46D8-8DD5-1301641796BE}" srcOrd="0" destOrd="0" presId="urn:microsoft.com/office/officeart/2005/8/layout/lProcess2"/>
    <dgm:cxn modelId="{1A53BA4A-EC3C-48A2-BEBE-28B72839CC89}" type="presParOf" srcId="{92155A4A-7341-46D8-8DD5-1301641796BE}" destId="{949869D8-A67F-4297-8770-4703232222A4}" srcOrd="0" destOrd="0" presId="urn:microsoft.com/office/officeart/2005/8/layout/lProcess2"/>
    <dgm:cxn modelId="{17BED9D4-7C5C-4612-BB31-C0D6EFDA02CA}" type="presParOf" srcId="{92155A4A-7341-46D8-8DD5-1301641796BE}" destId="{6D042203-CCA2-4C08-9D5E-E55CE94D1DBA}" srcOrd="1" destOrd="0" presId="urn:microsoft.com/office/officeart/2005/8/layout/lProcess2"/>
    <dgm:cxn modelId="{818AD0FC-592D-4250-B7F9-B56256BECBFF}" type="presParOf" srcId="{92155A4A-7341-46D8-8DD5-1301641796BE}" destId="{7DEC6630-B06B-437C-8EA7-85EA0537FED9}" srcOrd="2" destOrd="0" presId="urn:microsoft.com/office/officeart/2005/8/layout/lProcess2"/>
    <dgm:cxn modelId="{BC8605FD-937C-4D5F-8EBB-293B67AB045F}" type="presParOf" srcId="{7DEC6630-B06B-437C-8EA7-85EA0537FED9}" destId="{126C14D5-B6F1-4EDB-A3B6-21ECB2B3C7DC}" srcOrd="0" destOrd="0" presId="urn:microsoft.com/office/officeart/2005/8/layout/lProcess2"/>
    <dgm:cxn modelId="{7CE89463-7C61-4933-BABE-BDBED6340CEE}" type="presParOf" srcId="{126C14D5-B6F1-4EDB-A3B6-21ECB2B3C7DC}" destId="{F414C6B8-3AA5-4DE7-B2AB-2DB53DF7D896}" srcOrd="0" destOrd="0" presId="urn:microsoft.com/office/officeart/2005/8/layout/lProcess2"/>
    <dgm:cxn modelId="{3582C80F-190C-4E26-9843-A6B39AFAD281}" type="presParOf" srcId="{401DCC3D-A6F6-4C08-9FCD-C64932B4CFAD}" destId="{EE66D550-69B5-492C-A8D2-8B4596FE3BBE}" srcOrd="1" destOrd="0" presId="urn:microsoft.com/office/officeart/2005/8/layout/lProcess2"/>
    <dgm:cxn modelId="{FA90F119-8AA0-45F9-BBF0-3DE1278D2EF1}" type="presParOf" srcId="{401DCC3D-A6F6-4C08-9FCD-C64932B4CFAD}" destId="{374891CB-4C44-43FC-86CB-CBB462E58341}" srcOrd="2" destOrd="0" presId="urn:microsoft.com/office/officeart/2005/8/layout/lProcess2"/>
    <dgm:cxn modelId="{180B304F-5E1A-4B0C-9CFD-83B83BA6F2E3}" type="presParOf" srcId="{374891CB-4C44-43FC-86CB-CBB462E58341}" destId="{D16996E7-52BF-4527-8753-956EB1FC5427}" srcOrd="0" destOrd="0" presId="urn:microsoft.com/office/officeart/2005/8/layout/lProcess2"/>
    <dgm:cxn modelId="{8A7A7ACA-5209-45C8-92B9-D3F21B95345C}" type="presParOf" srcId="{374891CB-4C44-43FC-86CB-CBB462E58341}" destId="{CDCD1693-7E63-49D4-BFB5-ABBCD9AE5FDE}" srcOrd="1" destOrd="0" presId="urn:microsoft.com/office/officeart/2005/8/layout/lProcess2"/>
    <dgm:cxn modelId="{F9F1FDC2-76D0-4DE4-97C8-BE4EFE57A2B1}" type="presParOf" srcId="{374891CB-4C44-43FC-86CB-CBB462E58341}" destId="{F17F3A2E-26DC-49BC-A4FC-EE684F548CB3}" srcOrd="2" destOrd="0" presId="urn:microsoft.com/office/officeart/2005/8/layout/lProcess2"/>
    <dgm:cxn modelId="{9B6BF91D-2C8B-4865-ADB1-CFF4E6DBC5F0}" type="presParOf" srcId="{F17F3A2E-26DC-49BC-A4FC-EE684F548CB3}" destId="{653CD3A6-5E57-459B-AB32-7B48D6CAE815}" srcOrd="0" destOrd="0" presId="urn:microsoft.com/office/officeart/2005/8/layout/lProcess2"/>
    <dgm:cxn modelId="{26FFA2F9-B74C-4004-9CA6-9756D2D3A23E}" type="presParOf" srcId="{653CD3A6-5E57-459B-AB32-7B48D6CAE815}" destId="{6EFFCA3B-FC1F-444F-9B5A-E6EEF2D1503E}" srcOrd="0" destOrd="0" presId="urn:microsoft.com/office/officeart/2005/8/layout/lProcess2"/>
    <dgm:cxn modelId="{6D08404F-B5E1-41FC-A011-52BAF4417ADE}" type="presParOf" srcId="{653CD3A6-5E57-459B-AB32-7B48D6CAE815}" destId="{F95B710C-FCAB-4848-A332-8F99B4D74884}" srcOrd="1" destOrd="0" presId="urn:microsoft.com/office/officeart/2005/8/layout/lProcess2"/>
    <dgm:cxn modelId="{F06F8E8C-8412-4A26-B379-2C323C5F071A}" type="presParOf" srcId="{653CD3A6-5E57-459B-AB32-7B48D6CAE815}" destId="{1D1093FA-08E6-4750-BE2F-7BEA48E3DE17}" srcOrd="2" destOrd="0" presId="urn:microsoft.com/office/officeart/2005/8/layout/lProcess2"/>
    <dgm:cxn modelId="{F2963961-C8A6-4128-8AE0-76BE788670AF}" type="presParOf" srcId="{401DCC3D-A6F6-4C08-9FCD-C64932B4CFAD}" destId="{FC49214B-7613-4327-9CD6-789E204AD310}" srcOrd="3" destOrd="0" presId="urn:microsoft.com/office/officeart/2005/8/layout/lProcess2"/>
    <dgm:cxn modelId="{84663D06-076E-4B05-BCBC-4C40AD93A83C}" type="presParOf" srcId="{401DCC3D-A6F6-4C08-9FCD-C64932B4CFAD}" destId="{E8960924-78E1-4620-860B-8B20842CDB70}" srcOrd="4" destOrd="0" presId="urn:microsoft.com/office/officeart/2005/8/layout/lProcess2"/>
    <dgm:cxn modelId="{00752B9A-1E67-4510-A7A2-09AFE3D7C471}" type="presParOf" srcId="{E8960924-78E1-4620-860B-8B20842CDB70}" destId="{2A61AAC5-9D37-4274-81D7-B8FC76694176}" srcOrd="0" destOrd="0" presId="urn:microsoft.com/office/officeart/2005/8/layout/lProcess2"/>
    <dgm:cxn modelId="{96146A95-234C-43F4-B4ED-522F7A1B2014}" type="presParOf" srcId="{E8960924-78E1-4620-860B-8B20842CDB70}" destId="{00844D17-9C60-4B82-A413-C21FF265EA7B}" srcOrd="1" destOrd="0" presId="urn:microsoft.com/office/officeart/2005/8/layout/lProcess2"/>
    <dgm:cxn modelId="{5F47ED9A-DF52-4BAB-BF9D-72202A694A7D}" type="presParOf" srcId="{E8960924-78E1-4620-860B-8B20842CDB70}" destId="{3142CAC1-B097-447E-8A25-C66D3E8A3123}" srcOrd="2" destOrd="0" presId="urn:microsoft.com/office/officeart/2005/8/layout/lProcess2"/>
    <dgm:cxn modelId="{3C81771D-D4C5-46DF-B3A6-75166091B4B2}" type="presParOf" srcId="{3142CAC1-B097-447E-8A25-C66D3E8A3123}" destId="{CEA15788-C68E-400B-BCAE-AFDCB8E859EF}" srcOrd="0" destOrd="0" presId="urn:microsoft.com/office/officeart/2005/8/layout/lProcess2"/>
    <dgm:cxn modelId="{FF9C1461-5C1C-4892-86C5-ABE474049E98}" type="presParOf" srcId="{CEA15788-C68E-400B-BCAE-AFDCB8E859EF}" destId="{E01DB7EF-E893-4BD0-B9E8-404580EAE4BA}" srcOrd="0" destOrd="0" presId="urn:microsoft.com/office/officeart/2005/8/layout/lProcess2"/>
    <dgm:cxn modelId="{6F136E9D-7961-4E24-9A36-93719CAF8C78}" type="presParOf" srcId="{CEA15788-C68E-400B-BCAE-AFDCB8E859EF}" destId="{AB6DE594-C1DE-47EA-A3C3-C2E6DD37526C}" srcOrd="1" destOrd="0" presId="urn:microsoft.com/office/officeart/2005/8/layout/lProcess2"/>
    <dgm:cxn modelId="{F7F4BB3F-6A12-4680-88F9-B509C8069DE8}" type="presParOf" srcId="{CEA15788-C68E-400B-BCAE-AFDCB8E859EF}" destId="{45C3CD34-635D-4A91-93E3-5A0DD7F9556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869D8-A67F-4297-8770-4703232222A4}">
      <dsp:nvSpPr>
        <dsp:cNvPr id="0" name=""/>
        <dsp:cNvSpPr/>
      </dsp:nvSpPr>
      <dsp:spPr>
        <a:xfrm>
          <a:off x="872" y="0"/>
          <a:ext cx="2268814" cy="4640262"/>
        </a:xfrm>
        <a:prstGeom prst="roundRect">
          <a:avLst>
            <a:gd name="adj" fmla="val 10000"/>
          </a:avLst>
        </a:prstGeom>
        <a:solidFill>
          <a:srgbClr val="C3C8C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Criminal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72" y="0"/>
        <a:ext cx="2268814" cy="1392078"/>
      </dsp:txXfrm>
    </dsp:sp>
    <dsp:sp modelId="{F414C6B8-3AA5-4DE7-B2AB-2DB53DF7D896}">
      <dsp:nvSpPr>
        <dsp:cNvPr id="0" name=""/>
        <dsp:cNvSpPr/>
      </dsp:nvSpPr>
      <dsp:spPr>
        <a:xfrm>
          <a:off x="227754" y="1392078"/>
          <a:ext cx="1815051" cy="3016170"/>
        </a:xfrm>
        <a:prstGeom prst="roundRect">
          <a:avLst>
            <a:gd name="adj" fmla="val 10000"/>
          </a:avLst>
        </a:prstGeom>
        <a:solidFill>
          <a:srgbClr val="9EA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Felony and Misdemeanor leading 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Imprisonment, Fines and  Forfeiture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0915" y="1445239"/>
        <a:ext cx="1708729" cy="2909848"/>
      </dsp:txXfrm>
    </dsp:sp>
    <dsp:sp modelId="{D16996E7-52BF-4527-8753-956EB1FC5427}">
      <dsp:nvSpPr>
        <dsp:cNvPr id="0" name=""/>
        <dsp:cNvSpPr/>
      </dsp:nvSpPr>
      <dsp:spPr>
        <a:xfrm>
          <a:off x="2439848" y="0"/>
          <a:ext cx="2268814" cy="4640262"/>
        </a:xfrm>
        <a:prstGeom prst="roundRect">
          <a:avLst>
            <a:gd name="adj" fmla="val 10000"/>
          </a:avLst>
        </a:prstGeom>
        <a:solidFill>
          <a:srgbClr val="C3C8C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Admin Fines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439848" y="0"/>
        <a:ext cx="2268814" cy="1392078"/>
      </dsp:txXfrm>
    </dsp:sp>
    <dsp:sp modelId="{6EFFCA3B-FC1F-444F-9B5A-E6EEF2D1503E}">
      <dsp:nvSpPr>
        <dsp:cNvPr id="0" name=""/>
        <dsp:cNvSpPr/>
      </dsp:nvSpPr>
      <dsp:spPr>
        <a:xfrm>
          <a:off x="2666730" y="1393438"/>
          <a:ext cx="1815051" cy="1399102"/>
        </a:xfrm>
        <a:prstGeom prst="roundRect">
          <a:avLst>
            <a:gd name="adj" fmla="val 10000"/>
          </a:avLst>
        </a:prstGeom>
        <a:solidFill>
          <a:srgbClr val="9EA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Knowing Hire Violations $583 - $23,331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07708" y="1434416"/>
        <a:ext cx="1733095" cy="1317146"/>
      </dsp:txXfrm>
    </dsp:sp>
    <dsp:sp modelId="{1D1093FA-08E6-4750-BE2F-7BEA48E3DE17}">
      <dsp:nvSpPr>
        <dsp:cNvPr id="0" name=""/>
        <dsp:cNvSpPr/>
      </dsp:nvSpPr>
      <dsp:spPr>
        <a:xfrm>
          <a:off x="2666730" y="3007787"/>
          <a:ext cx="1815051" cy="1399102"/>
        </a:xfrm>
        <a:prstGeom prst="roundRect">
          <a:avLst>
            <a:gd name="adj" fmla="val 10000"/>
          </a:avLst>
        </a:prstGeom>
        <a:solidFill>
          <a:srgbClr val="9EA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Paperwork Violations $234 - $2,332</a:t>
          </a:r>
        </a:p>
      </dsp:txBody>
      <dsp:txXfrm>
        <a:off x="2707708" y="3048765"/>
        <a:ext cx="1733095" cy="1317146"/>
      </dsp:txXfrm>
    </dsp:sp>
    <dsp:sp modelId="{2A61AAC5-9D37-4274-81D7-B8FC76694176}">
      <dsp:nvSpPr>
        <dsp:cNvPr id="0" name=""/>
        <dsp:cNvSpPr/>
      </dsp:nvSpPr>
      <dsp:spPr>
        <a:xfrm>
          <a:off x="4878824" y="0"/>
          <a:ext cx="2268814" cy="4640262"/>
        </a:xfrm>
        <a:prstGeom prst="roundRect">
          <a:avLst>
            <a:gd name="adj" fmla="val 10000"/>
          </a:avLst>
        </a:prstGeom>
        <a:solidFill>
          <a:srgbClr val="C3C8C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Debarment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878824" y="0"/>
        <a:ext cx="2268814" cy="1392078"/>
      </dsp:txXfrm>
    </dsp:sp>
    <dsp:sp modelId="{E01DB7EF-E893-4BD0-B9E8-404580EAE4BA}">
      <dsp:nvSpPr>
        <dsp:cNvPr id="0" name=""/>
        <dsp:cNvSpPr/>
      </dsp:nvSpPr>
      <dsp:spPr>
        <a:xfrm>
          <a:off x="5105706" y="1393438"/>
          <a:ext cx="1815051" cy="1399102"/>
        </a:xfrm>
        <a:prstGeom prst="roundRect">
          <a:avLst>
            <a:gd name="adj" fmla="val 10000"/>
          </a:avLst>
        </a:prstGeom>
        <a:solidFill>
          <a:srgbClr val="9EA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Prohibits Federal Contracts for 1-3 years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146684" y="1434416"/>
        <a:ext cx="1733095" cy="1317146"/>
      </dsp:txXfrm>
    </dsp:sp>
    <dsp:sp modelId="{45C3CD34-635D-4A91-93E3-5A0DD7F95568}">
      <dsp:nvSpPr>
        <dsp:cNvPr id="0" name=""/>
        <dsp:cNvSpPr/>
      </dsp:nvSpPr>
      <dsp:spPr>
        <a:xfrm>
          <a:off x="5105706" y="3007787"/>
          <a:ext cx="1815051" cy="1399102"/>
        </a:xfrm>
        <a:prstGeom prst="roundRect">
          <a:avLst>
            <a:gd name="adj" fmla="val 10000"/>
          </a:avLst>
        </a:prstGeom>
        <a:solidFill>
          <a:srgbClr val="9EA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Effected through Executive Order 2/13/1996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146684" y="3048765"/>
        <a:ext cx="1733095" cy="131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8253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7309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1077"/>
      </p:ext>
    </p:extLst>
  </p:cSld>
  <p:clrMapOvr>
    <a:masterClrMapping/>
  </p:clrMapOvr>
</p:sldLayout>
</file>

<file path=ppt/slideLayouts/slideLayout1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35" name="TextBox 3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1211919"/>
            <a:ext cx="6232935" cy="6225676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1211919"/>
            <a:ext cx="6232935" cy="6225676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7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29" name="TextBox 28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 Shaw” refers to Seyfarth Shaw LLP (an Illinois limited liability partnership). 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4" y="963686"/>
            <a:ext cx="2048796" cy="504545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284913" y="1407695"/>
            <a:ext cx="6029549" cy="6023393"/>
            <a:chOff x="6284913" y="1217613"/>
            <a:chExt cx="6219825" cy="6213475"/>
          </a:xfrm>
        </p:grpSpPr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8358188" y="3287713"/>
              <a:ext cx="2073275" cy="2073275"/>
            </a:xfrm>
            <a:custGeom>
              <a:avLst/>
              <a:gdLst>
                <a:gd name="T0" fmla="*/ 0 w 1334"/>
                <a:gd name="T1" fmla="*/ 1334 h 1334"/>
                <a:gd name="T2" fmla="*/ 1334 w 1334"/>
                <a:gd name="T3" fmla="*/ 0 h 1334"/>
                <a:gd name="T4" fmla="*/ 0 w 1334"/>
                <a:gd name="T5" fmla="*/ 0 h 1334"/>
                <a:gd name="T6" fmla="*/ 0 w 1334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1334">
                  <a:moveTo>
                    <a:pt x="0" y="1334"/>
                  </a:moveTo>
                  <a:cubicBezTo>
                    <a:pt x="737" y="1334"/>
                    <a:pt x="1334" y="737"/>
                    <a:pt x="133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4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284913" y="3287713"/>
              <a:ext cx="2073275" cy="2073275"/>
            </a:xfrm>
            <a:custGeom>
              <a:avLst/>
              <a:gdLst>
                <a:gd name="T0" fmla="*/ 0 w 1333"/>
                <a:gd name="T1" fmla="*/ 0 h 1334"/>
                <a:gd name="T2" fmla="*/ 1333 w 1333"/>
                <a:gd name="T3" fmla="*/ 1334 h 1334"/>
                <a:gd name="T4" fmla="*/ 1333 w 1333"/>
                <a:gd name="T5" fmla="*/ 0 h 1334"/>
                <a:gd name="T6" fmla="*/ 0 w 1333"/>
                <a:gd name="T7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4">
                  <a:moveTo>
                    <a:pt x="0" y="0"/>
                  </a:moveTo>
                  <a:cubicBezTo>
                    <a:pt x="0" y="737"/>
                    <a:pt x="597" y="1334"/>
                    <a:pt x="1333" y="1334"/>
                  </a:cubicBezTo>
                  <a:cubicBezTo>
                    <a:pt x="1333" y="0"/>
                    <a:pt x="1333" y="0"/>
                    <a:pt x="133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0431463" y="3287713"/>
              <a:ext cx="2073275" cy="2073275"/>
            </a:xfrm>
            <a:custGeom>
              <a:avLst/>
              <a:gdLst>
                <a:gd name="T0" fmla="*/ 0 w 1333"/>
                <a:gd name="T1" fmla="*/ 1334 h 1334"/>
                <a:gd name="T2" fmla="*/ 1333 w 1333"/>
                <a:gd name="T3" fmla="*/ 0 h 1334"/>
                <a:gd name="T4" fmla="*/ 0 w 1333"/>
                <a:gd name="T5" fmla="*/ 0 h 1334"/>
                <a:gd name="T6" fmla="*/ 0 w 1333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4">
                  <a:moveTo>
                    <a:pt x="0" y="1334"/>
                  </a:moveTo>
                  <a:cubicBezTo>
                    <a:pt x="736" y="1334"/>
                    <a:pt x="1333" y="737"/>
                    <a:pt x="13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4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358188" y="5360988"/>
              <a:ext cx="2073275" cy="2070100"/>
            </a:xfrm>
            <a:custGeom>
              <a:avLst/>
              <a:gdLst>
                <a:gd name="T0" fmla="*/ 1334 w 1334"/>
                <a:gd name="T1" fmla="*/ 0 h 1333"/>
                <a:gd name="T2" fmla="*/ 0 w 1334"/>
                <a:gd name="T3" fmla="*/ 0 h 1333"/>
                <a:gd name="T4" fmla="*/ 0 w 1334"/>
                <a:gd name="T5" fmla="*/ 1333 h 1333"/>
                <a:gd name="T6" fmla="*/ 1334 w 1334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1333">
                  <a:moveTo>
                    <a:pt x="1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597"/>
                    <a:pt x="597" y="0"/>
                    <a:pt x="1334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284913" y="5360988"/>
              <a:ext cx="2073275" cy="2070100"/>
            </a:xfrm>
            <a:custGeom>
              <a:avLst/>
              <a:gdLst>
                <a:gd name="T0" fmla="*/ 1333 w 1333"/>
                <a:gd name="T1" fmla="*/ 0 h 1333"/>
                <a:gd name="T2" fmla="*/ 0 w 1333"/>
                <a:gd name="T3" fmla="*/ 1333 h 1333"/>
                <a:gd name="T4" fmla="*/ 1333 w 1333"/>
                <a:gd name="T5" fmla="*/ 1333 h 1333"/>
                <a:gd name="T6" fmla="*/ 1333 w 1333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3">
                  <a:moveTo>
                    <a:pt x="1333" y="0"/>
                  </a:moveTo>
                  <a:cubicBezTo>
                    <a:pt x="597" y="0"/>
                    <a:pt x="0" y="597"/>
                    <a:pt x="0" y="1333"/>
                  </a:cubicBezTo>
                  <a:cubicBezTo>
                    <a:pt x="1333" y="1333"/>
                    <a:pt x="1333" y="1333"/>
                    <a:pt x="1333" y="1333"/>
                  </a:cubicBezTo>
                  <a:lnTo>
                    <a:pt x="1333" y="0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0431463" y="5360988"/>
              <a:ext cx="2073275" cy="2070100"/>
            </a:xfrm>
            <a:custGeom>
              <a:avLst/>
              <a:gdLst>
                <a:gd name="T0" fmla="*/ 0 w 1333"/>
                <a:gd name="T1" fmla="*/ 0 h 1333"/>
                <a:gd name="T2" fmla="*/ 1333 w 1333"/>
                <a:gd name="T3" fmla="*/ 1333 h 1333"/>
                <a:gd name="T4" fmla="*/ 1333 w 1333"/>
                <a:gd name="T5" fmla="*/ 0 h 1333"/>
                <a:gd name="T6" fmla="*/ 0 w 1333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3">
                  <a:moveTo>
                    <a:pt x="0" y="0"/>
                  </a:moveTo>
                  <a:cubicBezTo>
                    <a:pt x="0" y="736"/>
                    <a:pt x="597" y="1333"/>
                    <a:pt x="1333" y="1333"/>
                  </a:cubicBezTo>
                  <a:cubicBezTo>
                    <a:pt x="1333" y="0"/>
                    <a:pt x="1333" y="0"/>
                    <a:pt x="133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0431463" y="1217613"/>
              <a:ext cx="2073275" cy="2070100"/>
            </a:xfrm>
            <a:custGeom>
              <a:avLst/>
              <a:gdLst>
                <a:gd name="T0" fmla="*/ 1333 w 1333"/>
                <a:gd name="T1" fmla="*/ 1333 h 1333"/>
                <a:gd name="T2" fmla="*/ 1333 w 1333"/>
                <a:gd name="T3" fmla="*/ 0 h 1333"/>
                <a:gd name="T4" fmla="*/ 0 w 1333"/>
                <a:gd name="T5" fmla="*/ 0 h 1333"/>
                <a:gd name="T6" fmla="*/ 1333 w 1333"/>
                <a:gd name="T7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3">
                  <a:moveTo>
                    <a:pt x="1333" y="1333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1333" y="597"/>
                    <a:pt x="1333" y="1333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6419850" y="1217613"/>
              <a:ext cx="1938338" cy="2070100"/>
            </a:xfrm>
            <a:custGeom>
              <a:avLst/>
              <a:gdLst>
                <a:gd name="T0" fmla="*/ 0 w 1333"/>
                <a:gd name="T1" fmla="*/ 1333 h 1333"/>
                <a:gd name="T2" fmla="*/ 1333 w 1333"/>
                <a:gd name="T3" fmla="*/ 1333 h 1333"/>
                <a:gd name="T4" fmla="*/ 1333 w 1333"/>
                <a:gd name="T5" fmla="*/ 0 h 1333"/>
                <a:gd name="T6" fmla="*/ 0 w 1333"/>
                <a:gd name="T7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33">
                  <a:moveTo>
                    <a:pt x="0" y="1333"/>
                  </a:moveTo>
                  <a:cubicBezTo>
                    <a:pt x="1333" y="1333"/>
                    <a:pt x="1333" y="1333"/>
                    <a:pt x="1333" y="1333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333" y="736"/>
                    <a:pt x="736" y="1333"/>
                    <a:pt x="0" y="1333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8358188" y="1217613"/>
              <a:ext cx="2073275" cy="2070100"/>
            </a:xfrm>
            <a:custGeom>
              <a:avLst/>
              <a:gdLst>
                <a:gd name="T0" fmla="*/ 1334 w 1334"/>
                <a:gd name="T1" fmla="*/ 0 h 1333"/>
                <a:gd name="T2" fmla="*/ 0 w 1334"/>
                <a:gd name="T3" fmla="*/ 1333 h 1333"/>
                <a:gd name="T4" fmla="*/ 1334 w 1334"/>
                <a:gd name="T5" fmla="*/ 1333 h 1333"/>
                <a:gd name="T6" fmla="*/ 1334 w 1334"/>
                <a:gd name="T7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1333">
                  <a:moveTo>
                    <a:pt x="1334" y="0"/>
                  </a:moveTo>
                  <a:cubicBezTo>
                    <a:pt x="597" y="0"/>
                    <a:pt x="0" y="597"/>
                    <a:pt x="0" y="1333"/>
                  </a:cubicBezTo>
                  <a:cubicBezTo>
                    <a:pt x="1334" y="1333"/>
                    <a:pt x="1334" y="1333"/>
                    <a:pt x="1334" y="1333"/>
                  </a:cubicBezTo>
                  <a:lnTo>
                    <a:pt x="1334" y="0"/>
                  </a:ln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549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4" name="Rectangle 3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77254" y="68179"/>
            <a:ext cx="12921914" cy="7688179"/>
            <a:chOff x="324854" y="-84221"/>
            <a:chExt cx="12921914" cy="768817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39" y="1167928"/>
            <a:ext cx="6348250" cy="63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4" name="Rectangle 3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77254" y="68179"/>
            <a:ext cx="12921914" cy="7688179"/>
            <a:chOff x="324854" y="-84221"/>
            <a:chExt cx="12921914" cy="768817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80" y="1197854"/>
            <a:ext cx="6260620" cy="62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 name="Title Pattern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9" y="1250716"/>
            <a:ext cx="6182482" cy="617528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4" name="Rectangle 3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77254" y="68179"/>
            <a:ext cx="12921914" cy="7688179"/>
            <a:chOff x="324854" y="-84221"/>
            <a:chExt cx="12921914" cy="768817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7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9" y="1250716"/>
            <a:ext cx="6182482" cy="617528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4" name="Rectangle 3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77254" y="68179"/>
            <a:ext cx="12921914" cy="7688179"/>
            <a:chOff x="324854" y="-84221"/>
            <a:chExt cx="12921914" cy="768817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Purpl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8" y="1191976"/>
            <a:ext cx="6310228" cy="62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4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5661"/>
      </p:ext>
    </p:extLst>
  </p:cSld>
  <p:clrMapOvr>
    <a:masterClrMapping/>
  </p:clrMapOvr>
</p:sldLayout>
</file>

<file path=ppt/slideLayouts/slideLayout2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attern Dark Purpl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31" y="2317843"/>
            <a:ext cx="4655075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331" y="3515546"/>
            <a:ext cx="4655075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3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1" y="1396223"/>
            <a:ext cx="6021241" cy="6014227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24854" y="-84221"/>
            <a:ext cx="12921914" cy="7688179"/>
            <a:chOff x="324854" y="-84221"/>
            <a:chExt cx="12921914" cy="7688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2192000" y="-84221"/>
              <a:ext cx="1054768" cy="7688179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24854" y="6858000"/>
              <a:ext cx="12031578" cy="745957"/>
            </a:xfrm>
            <a:prstGeom prst="rect">
              <a:avLst/>
            </a:prstGeom>
            <a:solidFill>
              <a:srgbClr val="E6E6E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0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8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4" y="2312549"/>
            <a:ext cx="4516857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0"/>
            <a:ext cx="628015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29" name="TextBox 28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4" y="963686"/>
            <a:ext cx="2048796" cy="5045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257800" cy="123111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7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8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4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3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Photo Dark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05" y="2312549"/>
            <a:ext cx="4516856" cy="997196"/>
          </a:xfr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405" y="3510252"/>
            <a:ext cx="451685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05666" y="1336566"/>
            <a:ext cx="6280150" cy="39463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" y="963778"/>
            <a:ext cx="2055322" cy="5006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405" y="4338357"/>
            <a:ext cx="3960813" cy="479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237744" indent="0">
              <a:buFontTx/>
              <a:buNone/>
              <a:defRPr/>
            </a:lvl2pPr>
            <a:lvl3pPr marL="455612" indent="0">
              <a:buFontTx/>
              <a:buNone/>
              <a:defRPr/>
            </a:lvl3pPr>
            <a:lvl4pPr marL="693737" indent="0">
              <a:buFontTx/>
              <a:buNone/>
              <a:defRPr/>
            </a:lvl4pPr>
            <a:lvl5pPr marL="91122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5377" y="5537861"/>
            <a:ext cx="4423901" cy="456933"/>
            <a:chOff x="7091159" y="5378260"/>
            <a:chExt cx="4423901" cy="456933"/>
          </a:xfrm>
        </p:grpSpPr>
        <p:sp>
          <p:nvSpPr>
            <p:cNvPr id="15" name="TextBox 14"/>
            <p:cNvSpPr txBox="1"/>
            <p:nvPr/>
          </p:nvSpPr>
          <p:spPr>
            <a:xfrm>
              <a:off x="7091159" y="5712082"/>
              <a:ext cx="44239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“Seyfarth” refers to Seyfarth Shaw LLP (an Illinois limited liability partnership).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91159" y="5378260"/>
              <a:ext cx="2054952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Seyfarth Shaw LLP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7512" y="6016752"/>
            <a:ext cx="5486400" cy="123111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5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6942"/>
      </p:ext>
    </p:extLst>
  </p:cSld>
  <p:clrMapOvr>
    <a:masterClrMapping/>
  </p:clrMapOvr>
</p:sldLayout>
</file>

<file path=ppt/slideLayouts/slideLayout3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595"/>
            <a:ext cx="11143506" cy="3600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4597"/>
            <a:ext cx="11143506" cy="5183353"/>
          </a:xfrm>
        </p:spPr>
        <p:txBody>
          <a:bodyPr/>
          <a:lstStyle>
            <a:lvl1pPr>
              <a:spcAft>
                <a:spcPts val="600"/>
              </a:spcAft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988" y="6664998"/>
            <a:ext cx="9144000" cy="1384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9851" y="6680386"/>
            <a:ext cx="253255" cy="123111"/>
          </a:xfrm>
        </p:spPr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6490"/>
      </p:ext>
    </p:extLst>
  </p:cSld>
  <p:clrMapOvr>
    <a:masterClrMapping/>
  </p:clrMapOvr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1100"/>
            <a:ext cx="5384800" cy="5276849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1100"/>
            <a:ext cx="5384800" cy="5276849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0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wo Content 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4"/>
          </p:nvPr>
        </p:nvSpPr>
        <p:spPr>
          <a:xfrm>
            <a:off x="8095289" y="1155032"/>
            <a:ext cx="3311917" cy="5358064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155700"/>
            <a:ext cx="7307263" cy="53578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0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845007" y="548664"/>
            <a:ext cx="6739512" cy="3385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3000"/>
              </a:spcBef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3041"/>
            <a:ext cx="3310965" cy="886397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4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407" y="2340630"/>
            <a:ext cx="3311917" cy="402674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Tx/>
              <a:buNone/>
              <a:defRPr sz="2000" i="1">
                <a:solidFill>
                  <a:schemeClr val="bg2"/>
                </a:solidFill>
                <a:latin typeface="+mn-lt"/>
              </a:defRPr>
            </a:lvl1pPr>
            <a:lvl2pPr marL="230188" indent="0">
              <a:spcBef>
                <a:spcPts val="1200"/>
              </a:spcBef>
              <a:buFontTx/>
              <a:buNone/>
              <a:defRPr sz="1800" i="1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475204" y="1920484"/>
            <a:ext cx="7148853" cy="4640736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475204" y="1314591"/>
            <a:ext cx="6643003" cy="369332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67201" y="1313935"/>
            <a:ext cx="0" cy="5247285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1" y="1313935"/>
            <a:ext cx="0" cy="5247285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267201" y="1313935"/>
            <a:ext cx="0" cy="5247285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9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Vertical Titl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3838" y="546846"/>
            <a:ext cx="7139268" cy="5809505"/>
          </a:xfrm>
        </p:spPr>
        <p:txBody>
          <a:bodyPr/>
          <a:lstStyle>
            <a:lvl1pPr>
              <a:spcAft>
                <a:spcPts val="600"/>
              </a:spcAft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5201"/>
            <a:ext cx="3310965" cy="886397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V="1">
            <a:off x="1144525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5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Vertical Title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9829" y="546846"/>
            <a:ext cx="7139268" cy="5809505"/>
          </a:xfrm>
        </p:spPr>
        <p:txBody>
          <a:bodyPr/>
          <a:lstStyle>
            <a:lvl1pPr>
              <a:spcAft>
                <a:spcPts val="600"/>
              </a:spcAft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141" y="2565201"/>
            <a:ext cx="3310965" cy="886397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3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4818167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4818167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V="1">
            <a:off x="4818167" y="3358806"/>
            <a:ext cx="6245352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546"/>
            <a:ext cx="10972800" cy="443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4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ltGray">
          <a:xfrm>
            <a:off x="63634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ltGray">
          <a:xfrm>
            <a:off x="4359660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 bwMode="ltGray">
          <a:xfrm>
            <a:off x="808297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918" y="2291592"/>
            <a:ext cx="3311917" cy="4221504"/>
          </a:xfrm>
        </p:spPr>
        <p:txBody>
          <a:bodyPr/>
          <a:lstStyle>
            <a:lvl1pPr marL="231775" indent="-23177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433547" y="2291592"/>
            <a:ext cx="3311917" cy="4221504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4"/>
          </p:nvPr>
        </p:nvSpPr>
        <p:spPr>
          <a:xfrm>
            <a:off x="8095289" y="2291592"/>
            <a:ext cx="3311917" cy="4221504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5"/>
          </p:nvPr>
        </p:nvSpPr>
        <p:spPr>
          <a:xfrm>
            <a:off x="933834" y="1275710"/>
            <a:ext cx="2857116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637" y="1275710"/>
            <a:ext cx="2931007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63657" y="1273849"/>
            <a:ext cx="2931007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63634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ltGray">
          <a:xfrm>
            <a:off x="4359660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ltGray">
          <a:xfrm>
            <a:off x="808297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3634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4359660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8082975" y="1220172"/>
            <a:ext cx="3499425" cy="846018"/>
          </a:xfrm>
          <a:prstGeom prst="rect">
            <a:avLst/>
          </a:prstGeom>
          <a:solidFill>
            <a:srgbClr val="009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486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ltGray">
          <a:xfrm>
            <a:off x="439733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ltGray">
          <a:xfrm>
            <a:off x="3357100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 bwMode="ltGray">
          <a:xfrm>
            <a:off x="6274467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07" y="2275549"/>
            <a:ext cx="2567464" cy="4157335"/>
          </a:xfrm>
        </p:spPr>
        <p:txBody>
          <a:bodyPr/>
          <a:lstStyle>
            <a:lvl1pPr marL="231775" indent="-23177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3402253" y="2275549"/>
            <a:ext cx="2567464" cy="4157335"/>
          </a:xfrm>
        </p:spPr>
        <p:txBody>
          <a:bodyPr/>
          <a:lstStyle>
            <a:lvl1pPr marL="176213" indent="-176213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4"/>
          </p:nvPr>
        </p:nvSpPr>
        <p:spPr>
          <a:xfrm>
            <a:off x="6303200" y="2275549"/>
            <a:ext cx="2567464" cy="4157335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5"/>
          </p:nvPr>
        </p:nvSpPr>
        <p:spPr>
          <a:xfrm>
            <a:off x="737223" y="1259668"/>
            <a:ext cx="2214893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886" y="1259668"/>
            <a:ext cx="2272175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66138" y="1257807"/>
            <a:ext cx="2272175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9191832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9204147" y="2275549"/>
            <a:ext cx="2567464" cy="4157335"/>
          </a:xfrm>
        </p:spPr>
        <p:txBody>
          <a:bodyPr/>
          <a:lstStyle>
            <a:lvl1pPr marL="231775" indent="-23177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1pPr>
            <a:lvl2pPr marL="461963" indent="-231775">
              <a:spcBef>
                <a:spcPts val="1200"/>
              </a:spcBef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472514" y="1257807"/>
            <a:ext cx="2272175" cy="738664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39733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ltGray">
          <a:xfrm>
            <a:off x="3357100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ltGray">
          <a:xfrm>
            <a:off x="6274467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 bwMode="ltGray">
          <a:xfrm>
            <a:off x="9191832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 userDrawn="1"/>
        </p:nvSpPr>
        <p:spPr bwMode="ltGray">
          <a:xfrm>
            <a:off x="439733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 userDrawn="1"/>
        </p:nvSpPr>
        <p:spPr bwMode="ltGray">
          <a:xfrm>
            <a:off x="3357100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 userDrawn="1"/>
        </p:nvSpPr>
        <p:spPr bwMode="ltGray">
          <a:xfrm>
            <a:off x="6274467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 userDrawn="1"/>
        </p:nvSpPr>
        <p:spPr bwMode="ltGray">
          <a:xfrm>
            <a:off x="9191832" y="1204130"/>
            <a:ext cx="2712824" cy="846018"/>
          </a:xfrm>
          <a:prstGeom prst="rect">
            <a:avLst/>
          </a:prstGeom>
          <a:solidFill>
            <a:srgbClr val="009D93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583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0221"/>
      </p:ext>
    </p:extLst>
  </p:cSld>
  <p:clrMapOvr>
    <a:masterClrMapping/>
  </p:clrMapOvr>
</p:sldLayout>
</file>

<file path=ppt/slideLayouts/slideLayout4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496187"/>
      </p:ext>
    </p:extLst>
  </p:cSld>
  <p:clrMapOvr>
    <a:masterClrMapping/>
  </p:clrMapOvr>
  <p:hf sldNum="0" hdr="0" ftr="0" dt="0"/>
</p:sldLayout>
</file>

<file path=ppt/slideLayouts/slideLayout4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38253"/>
      </p:ext>
    </p:extLst>
  </p:cSld>
  <p:clrMapOvr>
    <a:masterClrMapping/>
  </p:clrMapOvr>
</p:sldLayout>
</file>

<file path=ppt/slideLayouts/slideLayout4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011681"/>
      </p:ext>
    </p:extLst>
  </p:cSld>
  <p:clrMapOvr>
    <a:masterClrMapping/>
  </p:clrMapOvr>
</p:sldLayout>
</file>

<file path=ppt/slideLayouts/slideLayout4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88166"/>
      </p:ext>
    </p:extLst>
  </p:cSld>
  <p:clrMapOvr>
    <a:masterClrMapping/>
  </p:clrMapOvr>
</p:sldLayout>
</file>

<file path=ppt/slideLayouts/slideLayout4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92322"/>
      </p:ext>
    </p:extLst>
  </p:cSld>
  <p:clrMapOvr>
    <a:masterClrMapping/>
  </p:clrMapOvr>
</p:sldLayout>
</file>

<file path=ppt/slideLayouts/slideLayout4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38523"/>
      </p:ext>
    </p:extLst>
  </p:cSld>
  <p:clrMapOvr>
    <a:masterClrMapping/>
  </p:clrMapOvr>
</p:sldLayout>
</file>

<file path=ppt/slideLayouts/slideLayout4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40335"/>
      </p:ext>
    </p:extLst>
  </p:cSld>
  <p:clrMapOvr>
    <a:masterClrMapping/>
  </p:clrMapOvr>
</p:sldLayout>
</file>

<file path=ppt/slideLayouts/slideLayout4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91354"/>
      </p:ext>
    </p:extLst>
  </p:cSld>
  <p:clrMapOvr>
    <a:masterClrMapping/>
  </p:clrMapOvr>
</p:sldLayout>
</file>

<file path=ppt/slideLayouts/slideLayout4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25702"/>
      </p:ext>
    </p:extLst>
  </p:cSld>
  <p:clrMapOvr>
    <a:masterClrMapping/>
  </p:clrMapOvr>
</p:sldLayout>
</file>

<file path=ppt/slideLayouts/slideLayout4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00507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104"/>
      </p:ext>
    </p:extLst>
  </p:cSld>
  <p:clrMapOvr>
    <a:masterClrMapping/>
  </p:clrMapOvr>
</p:sldLayout>
</file>

<file path=ppt/slideLayouts/slideLayout50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5"/>
                </a:solidFill>
              </a:rPr>
              <a:t>“</a:t>
            </a:r>
            <a:endParaRPr lang="en-US" sz="30000" dirty="0">
              <a:solidFill>
                <a:schemeClr val="accent5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518" y="5160876"/>
            <a:ext cx="3877056" cy="37490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74518" y="2434808"/>
            <a:ext cx="9841203" cy="553998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3600" b="1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5"/>
                </a:solidFill>
              </a:rPr>
              <a:t>“</a:t>
            </a:r>
            <a:endParaRPr lang="en-US" sz="30000" dirty="0">
              <a:solidFill>
                <a:schemeClr val="accent5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 userDrawn="1"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endParaRPr lang="en-US" sz="3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782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6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Quote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1"/>
                </a:solidFill>
              </a:rPr>
              <a:t>“</a:t>
            </a:r>
            <a:endParaRPr lang="en-US" sz="30000" dirty="0">
              <a:solidFill>
                <a:schemeClr val="accent1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518" y="5160876"/>
            <a:ext cx="3877056" cy="37490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74518" y="2434808"/>
            <a:ext cx="9841203" cy="553998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3600" b="1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1"/>
                </a:solidFill>
              </a:rPr>
              <a:t>“</a:t>
            </a:r>
            <a:endParaRPr lang="en-US" sz="30000" dirty="0">
              <a:solidFill>
                <a:schemeClr val="accent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 userDrawn="1"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1"/>
                </a:solidFill>
              </a:rPr>
              <a:t>“</a:t>
            </a:r>
            <a:endParaRPr lang="en-US" sz="30000" dirty="0">
              <a:solidFill>
                <a:schemeClr val="accent1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08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6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Quote Teal">
    <p:bg>
      <p:bgPr>
        <a:solidFill>
          <a:srgbClr val="00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rgbClr val="96DBD2"/>
                </a:solidFill>
              </a:rPr>
              <a:t>“</a:t>
            </a:r>
            <a:endParaRPr lang="en-US" sz="30000" dirty="0">
              <a:solidFill>
                <a:srgbClr val="96DBD2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rgbClr val="96DBD2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rgbClr val="96DBD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518" y="5160876"/>
            <a:ext cx="3877056" cy="37490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74518" y="2434808"/>
            <a:ext cx="9841203" cy="553998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3600" b="1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rgbClr val="96DBD2"/>
                </a:solidFill>
              </a:rPr>
              <a:t>“</a:t>
            </a:r>
            <a:endParaRPr lang="en-US" sz="30000" dirty="0">
              <a:solidFill>
                <a:srgbClr val="96DBD2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rgbClr val="96DBD2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rgbClr val="96DBD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 userDrawn="1"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rgbClr val="96DBD2"/>
                </a:solidFill>
              </a:rPr>
              <a:t>“</a:t>
            </a:r>
            <a:endParaRPr lang="en-US" sz="30000" dirty="0">
              <a:solidFill>
                <a:srgbClr val="96DBD2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rgbClr val="96DBD2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rgbClr val="96DBD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83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6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Quote Dark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5"/>
                </a:solidFill>
              </a:rPr>
              <a:t>“</a:t>
            </a:r>
            <a:endParaRPr lang="en-US" sz="30000" dirty="0">
              <a:solidFill>
                <a:schemeClr val="accent5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518" y="5160876"/>
            <a:ext cx="3877056" cy="37490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74518" y="2434808"/>
            <a:ext cx="9841203" cy="553998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3600" b="1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 txBox="1">
            <a:spLocks/>
          </p:cNvSpPr>
          <p:nvPr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5"/>
                </a:solidFill>
              </a:rPr>
              <a:t>“</a:t>
            </a:r>
            <a:endParaRPr lang="en-US" sz="30000" dirty="0">
              <a:solidFill>
                <a:schemeClr val="accent5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 userDrawn="1"/>
        </p:nvSpPr>
        <p:spPr bwMode="gray">
          <a:xfrm>
            <a:off x="0" y="-181976"/>
            <a:ext cx="3160295" cy="1929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i="1" dirty="0" smtClean="0">
                <a:solidFill>
                  <a:schemeClr val="accent5"/>
                </a:solidFill>
              </a:rPr>
              <a:t>“</a:t>
            </a:r>
            <a:endParaRPr lang="en-US" sz="30000" dirty="0">
              <a:solidFill>
                <a:schemeClr val="accent5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 bwMode="gray">
          <a:xfrm flipH="1" flipV="1">
            <a:off x="9457159" y="4398869"/>
            <a:ext cx="2734841" cy="22738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1175" indent="-395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25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0" b="1" i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“</a:t>
            </a:r>
            <a:endParaRPr lang="en-US" sz="30000" b="1" i="1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71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6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7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9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9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1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6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9450"/>
      </p:ext>
    </p:extLst>
  </p:cSld>
  <p:clrMapOvr>
    <a:masterClrMapping/>
  </p:clrMapOvr>
</p:sldLayout>
</file>

<file path=ppt/slideLayouts/slideLayout6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Metrics Dark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96555" y="3466709"/>
            <a:ext cx="5308600" cy="274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8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2pPr>
            <a:lvl3pPr marL="511175" indent="-395288"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058" y="471832"/>
            <a:ext cx="11118460" cy="2382191"/>
          </a:xfrm>
        </p:spPr>
        <p:txBody>
          <a:bodyPr wrap="square" anchor="b" anchorCtr="0">
            <a:spAutoFit/>
          </a:bodyPr>
          <a:lstStyle>
            <a:lvl1pPr>
              <a:defRPr sz="1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80386"/>
            <a:ext cx="91440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80386"/>
            <a:ext cx="25325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82495" y="3396118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0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>
  <p:cSld name="Divider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0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0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9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47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1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7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6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>
  <p:cSld name="Divider Dark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6517" y="2794086"/>
            <a:ext cx="5283367" cy="2220913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1" y="1040710"/>
            <a:ext cx="5237440" cy="5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651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3245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A292-5985-4078-9D2E-6C8929DE6CB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535D-1326-4EBB-A3D0-D9CB93AD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6496"/>
            <a:ext cx="10972800" cy="4431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1849"/>
            <a:ext cx="10972800" cy="52759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988" y="6664998"/>
            <a:ext cx="91440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©2021 Seyfarth Shaw LLP. All rights reserved. Private and 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9851" y="6672692"/>
            <a:ext cx="253255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F61AF13-11BC-4357-89F3-660C939FF2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2495" y="1085771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2495" y="6633883"/>
            <a:ext cx="11486776" cy="0"/>
          </a:xfrm>
          <a:prstGeom prst="line">
            <a:avLst/>
          </a:prstGeom>
          <a:ln w="6350">
            <a:solidFill>
              <a:srgbClr val="A6A6A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9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466344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200" kern="1200">
          <a:solidFill>
            <a:schemeClr val="bg2"/>
          </a:solidFill>
          <a:latin typeface="+mn-lt"/>
          <a:ea typeface="+mn-ea"/>
          <a:cs typeface="+mn-cs"/>
        </a:defRPr>
      </a:lvl2pPr>
      <a:lvl3pPr marL="6858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914400" indent="-2206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143000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tice.gov/crt/about/osc/htm/Workauthind.htm" TargetMode="Externa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44155"/>
          </a:xfrm>
        </p:spPr>
        <p:txBody>
          <a:bodyPr>
            <a:noAutofit/>
          </a:bodyPr>
          <a:lstStyle/>
          <a:p>
            <a:r>
              <a:rPr lang="en-US" b="1" dirty="0" smtClean="0"/>
              <a:t>Peeking Around Corners: Visa/Travel and Immigration Compliance Concerns for In-House Counsel</a:t>
            </a:r>
            <a:endParaRPr lang="en-US" b="1" dirty="0"/>
          </a:p>
        </p:txBody>
      </p:sp>
      <p:sp>
        <p:nvSpPr>
          <p:cNvPr id="5" name="TextBox 4" descr="" title=""/>
          <p:cNvSpPr txBox="1"/>
          <p:nvPr/>
        </p:nvSpPr>
        <p:spPr>
          <a:xfrm>
            <a:off x="2797996" y="5219273"/>
            <a:ext cx="787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 Lavender </a:t>
            </a:r>
            <a:r>
              <a:rPr lang="en-US" dirty="0"/>
              <a:t>Law</a:t>
            </a:r>
            <a:r>
              <a:rPr lang="en-US" baseline="30000" dirty="0"/>
              <a:t>®</a:t>
            </a:r>
            <a:r>
              <a:rPr lang="en-US" dirty="0"/>
              <a:t> Conference &amp; Career </a:t>
            </a:r>
            <a:r>
              <a:rPr lang="en-US" dirty="0" smtClean="0"/>
              <a:t>Fair, Corporate Counsel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76874"/>
      </p:ext>
    </p:extLst>
  </p:cSld>
  <p:clrMapOvr>
    <a:masterClrMapping/>
  </p:clrMapOvr>
</p:sld>
</file>

<file path=ppt/slides/slide10.xml><?xml version="1.0" encoding="utf-8"?>
<p:sld xmlns:dgm="http://schemas.openxmlformats.org/drawingml/2006/diagram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I-9 Enforcement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sz="half" idx="1"/>
          </p:nvPr>
        </p:nvSpPr>
        <p:spPr>
          <a:xfrm>
            <a:off x="675407" y="1428108"/>
            <a:ext cx="3311917" cy="49392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an I-9?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completes this form in my organization?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minimize liability?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I-9 audit (by whom)?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I-9 software?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Record retention?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Training?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Placeholder 6" descr="" title=""/>
          <p:cNvSpPr>
            <a:spLocks noGrp="1"/>
          </p:cNvSpPr>
          <p:nvPr>
            <p:ph type="body" sz="quarter" idx="16"/>
          </p:nvPr>
        </p:nvSpPr>
        <p:spPr>
          <a:xfrm>
            <a:off x="4475204" y="1314591"/>
            <a:ext cx="6643003" cy="369332"/>
          </a:xfrm>
        </p:spPr>
        <p:txBody>
          <a:bodyPr/>
          <a:lstStyle/>
          <a:p>
            <a:r>
              <a:rPr lang="en-US" dirty="0" smtClean="0"/>
              <a:t>I-9 Fines</a:t>
            </a:r>
            <a:endParaRPr lang="en-US" dirty="0"/>
          </a:p>
        </p:txBody>
      </p:sp>
      <p:graphicFrame>
        <p:nvGraphicFramePr>
          <p:cNvPr id="8" name="Content Placeholder 5" descr="" title="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4475163" y="1920875"/>
          <a:ext cx="7148512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415296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Virtual I-9 Inspection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ICE’s</a:t>
            </a:r>
            <a:r>
              <a:rPr lang="en-US" dirty="0" smtClean="0"/>
              <a:t> current policy?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should in-house counsel do?</a:t>
            </a:r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565201"/>
            <a:ext cx="3310965" cy="443198"/>
          </a:xfrm>
        </p:spPr>
        <p:txBody>
          <a:bodyPr/>
          <a:lstStyle/>
          <a:p>
            <a:r>
              <a:rPr lang="en-US" dirty="0" smtClean="0"/>
              <a:t>I-9 and </a:t>
            </a:r>
            <a:r>
              <a:rPr lang="en-US" dirty="0" err="1" smtClean="0"/>
              <a:t>COVID</a:t>
            </a:r>
            <a:r>
              <a:rPr lang="en-US" dirty="0" smtClean="0"/>
              <a:t>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10461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E-Verify?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is required to use E-Verify and what are the risks?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Spring cleaning/record updates?</a:t>
            </a:r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565201"/>
            <a:ext cx="3310965" cy="443198"/>
          </a:xfrm>
        </p:spPr>
        <p:txBody>
          <a:bodyPr/>
          <a:lstStyle/>
          <a:p>
            <a:r>
              <a:rPr lang="en-US" dirty="0" smtClean="0"/>
              <a:t>E-Verify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62705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do companies sponsor foreign talent?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Should my organization have a policy on visa sponsorship?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does the future look like for sponsorship and how should my company prepare?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565201"/>
            <a:ext cx="3310965" cy="1772793"/>
          </a:xfrm>
        </p:spPr>
        <p:txBody>
          <a:bodyPr/>
          <a:lstStyle/>
          <a:p>
            <a:r>
              <a:rPr lang="en-US" dirty="0" smtClean="0"/>
              <a:t>Visa Sponsorship Policies &amp;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34362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Sponsorship Compliance: Increased Activity with </a:t>
            </a:r>
            <a:r>
              <a:rPr lang="en-US" dirty="0" err="1" smtClean="0"/>
              <a:t>IER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Immigrant and Employee Rights Section (</a:t>
            </a:r>
            <a:r>
              <a:rPr lang="en-US" dirty="0" err="1">
                <a:solidFill>
                  <a:srgbClr val="171E24"/>
                </a:solidFill>
                <a:latin typeface="Georgia" panose="02040502050405020303" pitchFamily="18" charset="0"/>
              </a:rPr>
              <a:t>IER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), </a:t>
            </a:r>
            <a:r>
              <a:rPr lang="en-US" dirty="0" smtClean="0">
                <a:solidFill>
                  <a:srgbClr val="171E24"/>
                </a:solidFill>
                <a:latin typeface="Georgia" panose="02040502050405020303" pitchFamily="18" charset="0"/>
              </a:rPr>
              <a:t>under the Department of Justice, 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is responsible for enforcing the anti-discrimination provision of the Immigration and Nationality Act (INA</a:t>
            </a:r>
            <a:r>
              <a:rPr lang="en-US" dirty="0" smtClean="0">
                <a:solidFill>
                  <a:srgbClr val="171E24"/>
                </a:solidFill>
                <a:latin typeface="Georgia" panose="02040502050405020303" pitchFamily="18" charset="0"/>
              </a:rPr>
              <a:t>), 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which protects U.S. citizens and </a:t>
            </a:r>
            <a:r>
              <a:rPr lang="en-US" dirty="0">
                <a:solidFill>
                  <a:srgbClr val="8C6E20"/>
                </a:solidFill>
                <a:latin typeface="Georgia" panose="02040502050405020303" pitchFamily="18" charset="0"/>
                <a:hlinkClick r:id="rId2"/>
              </a:rPr>
              <a:t>certain other work-authorized individuals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 from employment discrimination based upon citizenship or immigration status. </a:t>
            </a:r>
            <a:endParaRPr lang="en-US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 descr="" title="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Investigates/issues fines for: 1) Citizenship status discrimination in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hiring, firing, or recruitment or referral for a fee, 2) 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National origin discrimination in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hiring, firing, or recruitment or referral for a fee,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) 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Unfair documentary practices during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employment eligibility verification, Form I-9 and E-Verify, and 4) 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Retaliation or intimidation.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 descr="" title="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U.S. citizens, non-citizen nationals, refugees, </a:t>
            </a:r>
            <a:r>
              <a:rPr lang="en-US" dirty="0" err="1">
                <a:solidFill>
                  <a:srgbClr val="171E24"/>
                </a:solidFill>
                <a:latin typeface="Georgia" panose="02040502050405020303" pitchFamily="18" charset="0"/>
              </a:rPr>
              <a:t>asylees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, and recent lawful permanent </a:t>
            </a:r>
            <a:r>
              <a:rPr lang="en-US" dirty="0" smtClean="0">
                <a:solidFill>
                  <a:srgbClr val="171E24"/>
                </a:solidFill>
                <a:latin typeface="Georgia" panose="02040502050405020303" pitchFamily="18" charset="0"/>
              </a:rPr>
              <a:t>residents. </a:t>
            </a:r>
          </a:p>
          <a:p>
            <a:pPr marL="0" indent="0">
              <a:buNone/>
            </a:pPr>
            <a:endParaRPr lang="en-US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71E24"/>
                </a:solidFill>
                <a:latin typeface="Georgia" panose="02040502050405020303" pitchFamily="18" charset="0"/>
              </a:rPr>
              <a:t>The </a:t>
            </a:r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law has an exception if an employer or recruiter is required to limit jobs due to a law, regulation, executive order, or government contract.</a:t>
            </a:r>
            <a:endParaRPr lang="en-US" dirty="0"/>
          </a:p>
        </p:txBody>
      </p:sp>
      <p:sp>
        <p:nvSpPr>
          <p:cNvPr id="8" name="Text Placeholder 7" descr="" title=""/>
          <p:cNvSpPr>
            <a:spLocks noGrp="1"/>
          </p:cNvSpPr>
          <p:nvPr>
            <p:ph type="body" idx="15"/>
          </p:nvPr>
        </p:nvSpPr>
        <p:spPr>
          <a:xfrm>
            <a:off x="933834" y="1460376"/>
            <a:ext cx="2857116" cy="369332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IER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3"/>
          </p:nvPr>
        </p:nvSpPr>
        <p:spPr>
          <a:xfrm>
            <a:off x="4677637" y="1460376"/>
            <a:ext cx="2931007" cy="369332"/>
          </a:xfrm>
        </p:spPr>
        <p:txBody>
          <a:bodyPr/>
          <a:lstStyle/>
          <a:p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10" name="Text Placeholder 9" descr="" title=""/>
          <p:cNvSpPr>
            <a:spLocks noGrp="1"/>
          </p:cNvSpPr>
          <p:nvPr>
            <p:ph type="body" sz="quarter" idx="16"/>
          </p:nvPr>
        </p:nvSpPr>
        <p:spPr>
          <a:xfrm>
            <a:off x="8363657" y="1335404"/>
            <a:ext cx="2931007" cy="615553"/>
          </a:xfrm>
        </p:spPr>
        <p:txBody>
          <a:bodyPr/>
          <a:lstStyle/>
          <a:p>
            <a:r>
              <a:rPr lang="en-US" sz="2000" dirty="0" smtClean="0"/>
              <a:t>Who is a protected worker under the INA?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4720867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half" idx="13"/>
          </p:nvPr>
        </p:nvSpPr>
        <p:spPr>
          <a:xfrm>
            <a:off x="4845007" y="548664"/>
            <a:ext cx="6739512" cy="6247864"/>
          </a:xfrm>
        </p:spPr>
        <p:txBody>
          <a:bodyPr/>
          <a:lstStyle/>
          <a:p>
            <a:r>
              <a:rPr lang="en-US" sz="2800" b="1" dirty="0" smtClean="0"/>
              <a:t>Total fines of </a:t>
            </a:r>
            <a:r>
              <a:rPr lang="en-US" sz="2800" b="1" u="sng" dirty="0" smtClean="0"/>
              <a:t>$1.2 million</a:t>
            </a:r>
            <a:r>
              <a:rPr lang="en-US" sz="2800" b="1" dirty="0" smtClean="0"/>
              <a:t> since 2017: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Employer receiving $</a:t>
            </a:r>
            <a:r>
              <a:rPr lang="en-US" dirty="0" err="1" smtClean="0"/>
              <a:t>37k</a:t>
            </a:r>
            <a:r>
              <a:rPr lang="en-US" dirty="0" smtClean="0"/>
              <a:t> penalty and monitoring by the </a:t>
            </a:r>
            <a:r>
              <a:rPr lang="en-US" dirty="0" err="1" smtClean="0"/>
              <a:t>IER</a:t>
            </a:r>
            <a:r>
              <a:rPr lang="en-US" dirty="0" smtClean="0"/>
              <a:t> for prohibiting Lawful Permanent Residents (</a:t>
            </a:r>
            <a:r>
              <a:rPr lang="en-US" dirty="0" err="1" smtClean="0"/>
              <a:t>LPR</a:t>
            </a:r>
            <a:r>
              <a:rPr lang="en-US" dirty="0" smtClean="0"/>
              <a:t>) from performing a position subject to the </a:t>
            </a:r>
            <a:r>
              <a:rPr lang="en-US" dirty="0"/>
              <a:t>International Traffic in Arms Regulations (</a:t>
            </a:r>
            <a:r>
              <a:rPr lang="en-US" dirty="0" err="1"/>
              <a:t>ITAR</a:t>
            </a:r>
            <a:r>
              <a:rPr lang="en-US" dirty="0" smtClean="0"/>
              <a:t>).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Employer subject to back-wage liability, civil penalties and two-year </a:t>
            </a:r>
            <a:r>
              <a:rPr lang="en-US" dirty="0" err="1" smtClean="0"/>
              <a:t>IER</a:t>
            </a:r>
            <a:r>
              <a:rPr lang="en-US" dirty="0" smtClean="0"/>
              <a:t> monitoring for requiring an </a:t>
            </a:r>
            <a:r>
              <a:rPr lang="en-US" dirty="0" err="1" smtClean="0"/>
              <a:t>LPR</a:t>
            </a:r>
            <a:r>
              <a:rPr lang="en-US" dirty="0" smtClean="0"/>
              <a:t> to provide more work authorization documents when he already presented his green card (generally, do not “re-verify” </a:t>
            </a:r>
            <a:r>
              <a:rPr lang="en-US" dirty="0" err="1" smtClean="0"/>
              <a:t>LPR</a:t>
            </a:r>
            <a:r>
              <a:rPr lang="en-US" dirty="0" smtClean="0"/>
              <a:t> holders). </a:t>
            </a:r>
          </a:p>
          <a:p>
            <a:pPr algn="ctr"/>
            <a:r>
              <a:rPr lang="en-US" dirty="0" smtClean="0"/>
              <a:t>**Training is key**</a:t>
            </a:r>
          </a:p>
          <a:p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653041"/>
            <a:ext cx="3310965" cy="1329595"/>
          </a:xfrm>
        </p:spPr>
        <p:txBody>
          <a:bodyPr/>
          <a:lstStyle/>
          <a:p>
            <a:r>
              <a:rPr lang="en-US" dirty="0" smtClean="0"/>
              <a:t>Recent Examples of the </a:t>
            </a:r>
            <a:r>
              <a:rPr lang="en-US" dirty="0" err="1" smtClean="0"/>
              <a:t>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2865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half" idx="13"/>
          </p:nvPr>
        </p:nvSpPr>
        <p:spPr>
          <a:xfrm>
            <a:off x="4845007" y="548664"/>
            <a:ext cx="6739512" cy="4755148"/>
          </a:xfrm>
        </p:spPr>
        <p:txBody>
          <a:bodyPr/>
          <a:lstStyle/>
          <a:p>
            <a:pPr fontAlgn="t"/>
            <a:endParaRPr lang="en-US" dirty="0">
              <a:solidFill>
                <a:schemeClr val="bg1"/>
              </a:solidFill>
              <a:latin typeface="Source Sans Pro Web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Investigates and enforces certain wage provisions under the INA for the following statuses: D-1, E-3, H-</a:t>
            </a:r>
            <a:r>
              <a:rPr lang="en-US" dirty="0" err="1" smtClean="0"/>
              <a:t>1B</a:t>
            </a:r>
            <a:r>
              <a:rPr lang="en-US" dirty="0" smtClean="0"/>
              <a:t>, H-</a:t>
            </a:r>
            <a:r>
              <a:rPr lang="en-US" dirty="0" err="1" smtClean="0"/>
              <a:t>1B1</a:t>
            </a:r>
            <a:r>
              <a:rPr lang="en-US" dirty="0" smtClean="0"/>
              <a:t>, H-</a:t>
            </a:r>
            <a:r>
              <a:rPr lang="en-US" dirty="0" err="1" smtClean="0"/>
              <a:t>1C</a:t>
            </a:r>
            <a:r>
              <a:rPr lang="en-US" smtClean="0"/>
              <a:t>, H-</a:t>
            </a:r>
            <a:r>
              <a:rPr lang="en-US" dirty="0" err="1" smtClean="0"/>
              <a:t>2A</a:t>
            </a:r>
            <a:r>
              <a:rPr lang="en-US" dirty="0" smtClean="0"/>
              <a:t>, and H-</a:t>
            </a:r>
            <a:r>
              <a:rPr lang="en-US" dirty="0" err="1" smtClean="0"/>
              <a:t>2B</a:t>
            </a:r>
            <a:r>
              <a:rPr lang="en-US" dirty="0" smtClean="0"/>
              <a:t>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Examples of non-compliance?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What is the potential liability?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What can </a:t>
            </a:r>
            <a:r>
              <a:rPr lang="en-US" dirty="0" err="1" smtClean="0"/>
              <a:t>OGC’s</a:t>
            </a:r>
            <a:r>
              <a:rPr lang="en-US" dirty="0" smtClean="0"/>
              <a:t> office do to minimize liability?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653041"/>
            <a:ext cx="3310965" cy="1772793"/>
          </a:xfrm>
        </p:spPr>
        <p:txBody>
          <a:bodyPr/>
          <a:lstStyle/>
          <a:p>
            <a:r>
              <a:rPr lang="en-US" dirty="0" smtClean="0"/>
              <a:t>U.S. Department of Labor’s Wage and Hour Division (</a:t>
            </a:r>
            <a:r>
              <a:rPr lang="en-US" dirty="0" err="1" smtClean="0"/>
              <a:t>WHD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15513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half" idx="13"/>
          </p:nvPr>
        </p:nvSpPr>
        <p:spPr>
          <a:xfrm>
            <a:off x="4845007" y="2065106"/>
            <a:ext cx="6739512" cy="32877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Immigration due </a:t>
            </a:r>
            <a:r>
              <a:rPr lang="en-US" dirty="0"/>
              <a:t>d</a:t>
            </a:r>
            <a:r>
              <a:rPr lang="en-US" dirty="0" smtClean="0"/>
              <a:t>iligence during an M&amp;A – why is it necessary?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should </a:t>
            </a:r>
            <a:r>
              <a:rPr lang="en-US" dirty="0" err="1" smtClean="0"/>
              <a:t>OGC</a:t>
            </a:r>
            <a:r>
              <a:rPr lang="en-US" dirty="0" smtClean="0"/>
              <a:t> be reviewing: non-immigrant status, green cards, I-</a:t>
            </a:r>
            <a:r>
              <a:rPr lang="en-US" dirty="0" err="1" smtClean="0"/>
              <a:t>9s</a:t>
            </a:r>
            <a:r>
              <a:rPr lang="en-US" dirty="0" smtClean="0"/>
              <a:t>, etc.?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609600" y="2653041"/>
            <a:ext cx="3310965" cy="1329595"/>
          </a:xfrm>
        </p:spPr>
        <p:txBody>
          <a:bodyPr/>
          <a:lstStyle/>
          <a:p>
            <a:r>
              <a:rPr lang="en-US" dirty="0"/>
              <a:t>Immigration Compliance in the M&amp;A Context</a:t>
            </a:r>
          </a:p>
        </p:txBody>
      </p:sp>
    </p:spTree>
    <p:extLst>
      <p:ext uri="{BB962C8B-B14F-4D97-AF65-F5344CB8AC3E}">
        <p14:creationId xmlns:p14="http://schemas.microsoft.com/office/powerpoint/2010/main" val="1253206791"/>
      </p:ext>
    </p:extLst>
  </p:cSld>
  <p:clrMapOvr>
    <a:masterClrMapping/>
  </p:clrMapOvr>
</p:sld>
</file>

<file path=ppt/slides/slide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 &amp; Risk with Immigration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Immigration is largely HR-driven in most organizations. </a:t>
            </a:r>
          </a:p>
          <a:p>
            <a:endParaRPr lang="en-US" dirty="0"/>
          </a:p>
          <a:p>
            <a:r>
              <a:rPr lang="en-US" dirty="0" smtClean="0"/>
              <a:t>Legal can serve in a helpful way to internal clients and to minimize company’s risk – organization and communication are key.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 descr="" title="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84962"/>
            <a:ext cx="3810000" cy="35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7292"/>
      </p:ext>
    </p:extLst>
  </p:cSld>
  <p:clrMapOvr>
    <a:masterClrMapping/>
  </p:clrMapOvr>
</p:sld>
</file>

<file path=ppt/slides/slide1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AF13-11BC-4357-89F3-660C939FF25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 descr="" title=""/>
          <p:cNvSpPr txBox="1"/>
          <p:nvPr/>
        </p:nvSpPr>
        <p:spPr>
          <a:xfrm>
            <a:off x="3092521" y="1869896"/>
            <a:ext cx="5517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 smtClean="0"/>
          </a:p>
          <a:p>
            <a:pPr algn="ctr"/>
            <a:endParaRPr lang="en-US" sz="9600" dirty="0" smtClean="0"/>
          </a:p>
          <a:p>
            <a:pPr algn="ctr"/>
            <a:r>
              <a:rPr lang="en-US" sz="9600" dirty="0" smtClean="0"/>
              <a:t>Q&amp;A</a:t>
            </a:r>
            <a:endParaRPr lang="en-US" sz="9600" dirty="0"/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82" y="1869896"/>
            <a:ext cx="3671300" cy="20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5292"/>
      </p:ext>
    </p:extLst>
  </p:cSld>
  <p:clrMapOvr>
    <a:masterClrMapping/>
  </p:clrMapOvr>
</p:sld>
</file>

<file path=ppt/slides/slide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90" y="2644923"/>
            <a:ext cx="1796516" cy="16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" y="4733818"/>
            <a:ext cx="1873573" cy="15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217" y="2644923"/>
            <a:ext cx="1839075" cy="1651989"/>
          </a:xfrm>
          <a:prstGeom prst="rect">
            <a:avLst/>
          </a:prstGeom>
        </p:spPr>
      </p:pic>
      <p:pic>
        <p:nvPicPr>
          <p:cNvPr id="7" name="Picture 6" descr="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218" y="4661899"/>
            <a:ext cx="1839074" cy="1666982"/>
          </a:xfrm>
          <a:prstGeom prst="rect">
            <a:avLst/>
          </a:prstGeom>
        </p:spPr>
      </p:pic>
      <p:sp>
        <p:nvSpPr>
          <p:cNvPr id="10" name="TextBox 9" descr="" title=""/>
          <p:cNvSpPr txBox="1"/>
          <p:nvPr/>
        </p:nvSpPr>
        <p:spPr>
          <a:xfrm>
            <a:off x="3205537" y="5075434"/>
            <a:ext cx="3174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Hauer</a:t>
            </a:r>
            <a:r>
              <a:rPr lang="en-US" dirty="0" smtClean="0"/>
              <a:t>, Member, </a:t>
            </a:r>
            <a:r>
              <a:rPr lang="en-US" dirty="0" err="1" smtClean="0"/>
              <a:t>Mintz</a:t>
            </a:r>
            <a:r>
              <a:rPr lang="en-US" dirty="0" smtClean="0"/>
              <a:t>, Levin, Cohn, Ferris, </a:t>
            </a:r>
            <a:r>
              <a:rPr lang="en-US" dirty="0" err="1" smtClean="0"/>
              <a:t>Glovsky</a:t>
            </a:r>
            <a:r>
              <a:rPr lang="en-US" dirty="0" smtClean="0"/>
              <a:t> and </a:t>
            </a:r>
            <a:r>
              <a:rPr lang="en-US" dirty="0" err="1" smtClean="0"/>
              <a:t>Popeo</a:t>
            </a:r>
            <a:r>
              <a:rPr lang="en-US" dirty="0" smtClean="0"/>
              <a:t>, P.C.; Lecturer, Boston University School of Law</a:t>
            </a:r>
          </a:p>
          <a:p>
            <a:endParaRPr lang="en-US" dirty="0"/>
          </a:p>
        </p:txBody>
      </p:sp>
      <p:sp>
        <p:nvSpPr>
          <p:cNvPr id="13" name="TextBox 12" descr="" title=""/>
          <p:cNvSpPr txBox="1"/>
          <p:nvPr/>
        </p:nvSpPr>
        <p:spPr>
          <a:xfrm>
            <a:off x="3205536" y="2897311"/>
            <a:ext cx="3174715" cy="14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Allen Orr, Founder, Orr Immigration Law Firm PC; President-Elect, American Immigration Lawyers Association (AILA)</a:t>
            </a:r>
            <a:endParaRPr lang="en-US" dirty="0" smtClean="0"/>
          </a:p>
        </p:txBody>
      </p:sp>
      <p:sp>
        <p:nvSpPr>
          <p:cNvPr id="14" name="TextBox 13" descr="" title=""/>
          <p:cNvSpPr txBox="1"/>
          <p:nvPr/>
        </p:nvSpPr>
        <p:spPr>
          <a:xfrm>
            <a:off x="9226192" y="5128552"/>
            <a:ext cx="249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Kai Lo, Senior </a:t>
            </a:r>
            <a:r>
              <a:rPr lang="en-US" dirty="0" smtClean="0"/>
              <a:t>Corporate Counsel, Amazon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 descr="" title=""/>
          <p:cNvSpPr txBox="1"/>
          <p:nvPr/>
        </p:nvSpPr>
        <p:spPr>
          <a:xfrm>
            <a:off x="9174822" y="2897311"/>
            <a:ext cx="2445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Michele </a:t>
            </a:r>
            <a:r>
              <a:rPr lang="en-US" dirty="0" err="1" smtClean="0"/>
              <a:t>Frangella</a:t>
            </a:r>
            <a:r>
              <a:rPr lang="en-US" dirty="0" smtClean="0"/>
              <a:t>, Director</a:t>
            </a:r>
            <a:r>
              <a:rPr lang="en-US" dirty="0" smtClean="0"/>
              <a:t>, Global Mobility/Americas, </a:t>
            </a:r>
            <a:r>
              <a:rPr lang="en-US" dirty="0" err="1" smtClean="0"/>
              <a:t>Re:Sources</a:t>
            </a:r>
            <a:r>
              <a:rPr lang="en-US" dirty="0" smtClean="0"/>
              <a:t>, A </a:t>
            </a:r>
            <a:r>
              <a:rPr lang="en-US" dirty="0" err="1" smtClean="0"/>
              <a:t>Publicis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Company</a:t>
            </a:r>
          </a:p>
          <a:p>
            <a:endParaRPr lang="en-US" dirty="0"/>
          </a:p>
        </p:txBody>
      </p:sp>
      <p:pic>
        <p:nvPicPr>
          <p:cNvPr id="1030" name="Picture 6" descr="" title="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1" y="1129555"/>
            <a:ext cx="2095929" cy="13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 descr="" title=""/>
          <p:cNvSpPr txBox="1"/>
          <p:nvPr/>
        </p:nvSpPr>
        <p:spPr>
          <a:xfrm>
            <a:off x="7171362" y="1376737"/>
            <a:ext cx="344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Jake Campbell (Moderator); Managing Associate, </a:t>
            </a:r>
            <a:r>
              <a:rPr lang="en-US" dirty="0" err="1" smtClean="0"/>
              <a:t>Seyfarth</a:t>
            </a:r>
            <a:r>
              <a:rPr lang="en-US" dirty="0" smtClean="0"/>
              <a:t> Shaw, LLP</a:t>
            </a:r>
            <a:endParaRPr lang="en-US" dirty="0"/>
          </a:p>
        </p:txBody>
      </p:sp>
      <p:sp>
        <p:nvSpPr>
          <p:cNvPr id="17" name="TextBox 16" descr="" title=""/>
          <p:cNvSpPr txBox="1"/>
          <p:nvPr/>
        </p:nvSpPr>
        <p:spPr>
          <a:xfrm>
            <a:off x="1674688" y="226031"/>
            <a:ext cx="10048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Meet the Panel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34152808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Topics of Discussion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Travel</a:t>
            </a:r>
            <a:r>
              <a:rPr lang="en-US" dirty="0" smtClean="0"/>
              <a:t>: 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COVID</a:t>
            </a:r>
            <a:r>
              <a:rPr lang="en-US" dirty="0" smtClean="0"/>
              <a:t>-19 travel bans (US and global bans); (ii) consular closures and impact on companies/individuals (immigration/tax/employment issues); (iii) </a:t>
            </a:r>
            <a:r>
              <a:rPr lang="en-US" dirty="0" err="1" smtClean="0"/>
              <a:t>COVID</a:t>
            </a:r>
            <a:r>
              <a:rPr lang="en-US" dirty="0" smtClean="0"/>
              <a:t>-19 passport.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Compliance</a:t>
            </a:r>
            <a:r>
              <a:rPr lang="en-US" dirty="0" smtClean="0"/>
              <a:t>: (</a:t>
            </a:r>
            <a:r>
              <a:rPr lang="en-US" dirty="0" err="1" smtClean="0"/>
              <a:t>i</a:t>
            </a:r>
            <a:r>
              <a:rPr lang="en-US" dirty="0" smtClean="0"/>
              <a:t>) I-9/E-Verify Enforcement; (ii) virtual I-</a:t>
            </a:r>
            <a:r>
              <a:rPr lang="en-US" dirty="0" err="1" smtClean="0"/>
              <a:t>9s</a:t>
            </a:r>
            <a:r>
              <a:rPr lang="en-US" dirty="0" smtClean="0"/>
              <a:t> and compliance issues; (iii) </a:t>
            </a:r>
            <a:r>
              <a:rPr lang="en-US" dirty="0" err="1" smtClean="0"/>
              <a:t>IER</a:t>
            </a:r>
            <a:r>
              <a:rPr lang="en-US" dirty="0" smtClean="0"/>
              <a:t>/DOJ issues; (iv) </a:t>
            </a:r>
            <a:r>
              <a:rPr lang="en-US" dirty="0" err="1" smtClean="0"/>
              <a:t>WHD</a:t>
            </a:r>
            <a:r>
              <a:rPr lang="en-US" dirty="0" smtClean="0"/>
              <a:t>; (v) immigration compliance in M&amp;A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423"/>
      </p:ext>
    </p:extLst>
  </p:cSld>
  <p:clrMapOvr>
    <a:masterClrMapping/>
  </p:clrMapOvr>
</p:sld>
</file>

<file path=ppt/slides/slide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Travel Bans</a:t>
            </a:r>
            <a:endParaRPr lang="en-US" b="1" dirty="0"/>
          </a:p>
        </p:txBody>
      </p:sp>
      <p:sp>
        <p:nvSpPr>
          <p:cNvPr id="3" name="Text Placeholder 2" descr="" title="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119169" cy="823912"/>
          </a:xfrm>
        </p:spPr>
        <p:txBody>
          <a:bodyPr/>
          <a:lstStyle/>
          <a:p>
            <a:pPr algn="ctr"/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Federal bans</a:t>
            </a:r>
          </a:p>
          <a:p>
            <a:r>
              <a:rPr lang="en-US" dirty="0" smtClean="0"/>
              <a:t>State restrictions</a:t>
            </a:r>
            <a:endParaRPr lang="en-US" dirty="0"/>
          </a:p>
        </p:txBody>
      </p:sp>
      <p:sp>
        <p:nvSpPr>
          <p:cNvPr id="5" name="Text Placeholder 4" descr="" title="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6" name="Content Placeholder 5" descr="" title="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Issues for international travel</a:t>
            </a:r>
          </a:p>
          <a:p>
            <a:r>
              <a:rPr lang="en-US" dirty="0" smtClean="0"/>
              <a:t>Quarantine/impact on business</a:t>
            </a:r>
            <a:endParaRPr lang="en-US" dirty="0"/>
          </a:p>
        </p:txBody>
      </p:sp>
      <p:pic>
        <p:nvPicPr>
          <p:cNvPr id="12" name="Picture 11" descr="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1" y="4318691"/>
            <a:ext cx="4508529" cy="2174183"/>
          </a:xfrm>
          <a:prstGeom prst="rect">
            <a:avLst/>
          </a:prstGeom>
        </p:spPr>
      </p:pic>
      <p:pic>
        <p:nvPicPr>
          <p:cNvPr id="13" name="Picture 12" descr="" title="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62" y="585695"/>
            <a:ext cx="3107076" cy="23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6012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Visas and </a:t>
            </a:r>
            <a:r>
              <a:rPr lang="en-US" b="1" dirty="0" err="1" smtClean="0"/>
              <a:t>COVID</a:t>
            </a:r>
            <a:r>
              <a:rPr lang="en-US" b="1" dirty="0" smtClean="0"/>
              <a:t>-19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-19 and impact on U.S. Department of State.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happening with DOS?</a:t>
            </a:r>
          </a:p>
          <a:p>
            <a:endParaRPr lang="en-US" dirty="0"/>
          </a:p>
        </p:txBody>
      </p:sp>
      <p:pic>
        <p:nvPicPr>
          <p:cNvPr id="5" name="Content Placeholder 4" descr="" title="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4237" y="1825625"/>
            <a:ext cx="4299171" cy="1930499"/>
          </a:xfrm>
          <a:prstGeom prst="rect">
            <a:avLst/>
          </a:prstGeom>
        </p:spPr>
      </p:pic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236" y="4154494"/>
            <a:ext cx="4299171" cy="1816193"/>
          </a:xfrm>
          <a:prstGeom prst="rect">
            <a:avLst/>
          </a:prstGeom>
        </p:spPr>
      </p:pic>
      <p:pic>
        <p:nvPicPr>
          <p:cNvPr id="7" name="Picture 6" descr="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47" y="4154494"/>
            <a:ext cx="4172164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9860"/>
      </p:ext>
    </p:extLst>
  </p:cSld>
  <p:clrMapOvr>
    <a:masterClrMapping/>
  </p:clrMapOvr>
</p:sld>
</file>

<file path=ppt/slides/slide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Employees Stuck Abroad</a:t>
            </a:r>
            <a:endParaRPr lang="en-US" b="1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Impact on business: employment issues, tax, etc.?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can companies do?</a:t>
            </a:r>
            <a:endParaRPr lang="en-US" dirty="0"/>
          </a:p>
        </p:txBody>
      </p:sp>
      <p:pic>
        <p:nvPicPr>
          <p:cNvPr id="5" name="Content Placeholder 4" descr="" title="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2253319450"/>
      </p:ext>
    </p:extLst>
  </p:cSld>
  <p:clrMapOvr>
    <a:masterClrMapping/>
  </p:clrMapOvr>
</p:sld>
</file>

<file path=ppt/slides/slide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COVID</a:t>
            </a:r>
            <a:r>
              <a:rPr lang="en-US" b="1" dirty="0" smtClean="0"/>
              <a:t> “Passport”</a:t>
            </a:r>
            <a:endParaRPr lang="en-US" b="1" dirty="0"/>
          </a:p>
        </p:txBody>
      </p:sp>
      <p:sp>
        <p:nvSpPr>
          <p:cNvPr id="3" name="TextBox 2" descr="" title=""/>
          <p:cNvSpPr txBox="1"/>
          <p:nvPr/>
        </p:nvSpPr>
        <p:spPr>
          <a:xfrm>
            <a:off x="1109609" y="2311685"/>
            <a:ext cx="934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Federal </a:t>
            </a:r>
            <a:r>
              <a:rPr lang="en-US" sz="3600" dirty="0" err="1" smtClean="0"/>
              <a:t>COVID</a:t>
            </a:r>
            <a:r>
              <a:rPr lang="en-US" sz="3600" dirty="0" smtClean="0"/>
              <a:t> passport and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State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Global </a:t>
            </a:r>
            <a:r>
              <a:rPr lang="en-US" sz="3600" dirty="0" err="1" smtClean="0"/>
              <a:t>COVID</a:t>
            </a:r>
            <a:r>
              <a:rPr lang="en-US" sz="3600" dirty="0" smtClean="0"/>
              <a:t> passport/impact on employees traveling internationally</a:t>
            </a:r>
            <a:endParaRPr lang="en-US" sz="3600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73" y="4202131"/>
            <a:ext cx="2526432" cy="23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6754"/>
      </p:ext>
    </p:extLst>
  </p:cSld>
  <p:clrMapOvr>
    <a:masterClrMapping/>
  </p:clrMapOvr>
</p:sld>
</file>

<file path=ppt/slides/slide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Business Immigration Compliance &amp; What to Expect</a:t>
            </a:r>
            <a:endParaRPr lang="en-US" b="1" dirty="0"/>
          </a:p>
        </p:txBody>
      </p:sp>
      <p:pic>
        <p:nvPicPr>
          <p:cNvPr id="4" name="Content Placeholder 3" descr="" title="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21" y="1825625"/>
            <a:ext cx="8785558" cy="4351338"/>
          </a:xfrm>
        </p:spPr>
      </p:pic>
    </p:spTree>
    <p:extLst>
      <p:ext uri="{BB962C8B-B14F-4D97-AF65-F5344CB8AC3E}">
        <p14:creationId xmlns:p14="http://schemas.microsoft.com/office/powerpoint/2010/main" val="4188444812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609600" y="63297"/>
            <a:ext cx="10972800" cy="886397"/>
          </a:xfrm>
        </p:spPr>
        <p:txBody>
          <a:bodyPr/>
          <a:lstStyle/>
          <a:p>
            <a:pPr algn="ctr"/>
            <a:r>
              <a:rPr lang="en-US" dirty="0" smtClean="0"/>
              <a:t>Biden-Harris Changes to Immigration: 1,000-Foot Overview</a:t>
            </a:r>
            <a:endParaRPr lang="en-US" dirty="0"/>
          </a:p>
        </p:txBody>
      </p:sp>
      <p:pic>
        <p:nvPicPr>
          <p:cNvPr id="12" name="Content Placeholder 11" descr="" title="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601" y="2650124"/>
            <a:ext cx="1438275" cy="1438275"/>
          </a:xfrm>
          <a:prstGeom prst="rect">
            <a:avLst/>
          </a:prstGeom>
        </p:spPr>
      </p:pic>
      <p:sp>
        <p:nvSpPr>
          <p:cNvPr id="5" name="Slide Number Placeholder 4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1AF13-11BC-4357-89F3-660C939FF2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Content Placeholder 10" descr="" title="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871259" y="2832652"/>
            <a:ext cx="2379822" cy="2998201"/>
          </a:xfrm>
          <a:prstGeom prst="rect">
            <a:avLst/>
          </a:prstGeom>
        </p:spPr>
      </p:pic>
      <p:pic>
        <p:nvPicPr>
          <p:cNvPr id="14" name="Content Placeholder 13" descr="" title="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8240191" y="2832652"/>
            <a:ext cx="3259660" cy="2454184"/>
          </a:xfrm>
          <a:prstGeom prst="rect">
            <a:avLst/>
          </a:prstGeom>
        </p:spPr>
      </p:pic>
      <p:sp>
        <p:nvSpPr>
          <p:cNvPr id="8" name="Text Placeholder 7" descr="" title=""/>
          <p:cNvSpPr>
            <a:spLocks noGrp="1"/>
          </p:cNvSpPr>
          <p:nvPr>
            <p:ph type="body" idx="15"/>
          </p:nvPr>
        </p:nvSpPr>
        <p:spPr>
          <a:xfrm>
            <a:off x="925318" y="1243072"/>
            <a:ext cx="2857116" cy="800219"/>
          </a:xfrm>
        </p:spPr>
        <p:txBody>
          <a:bodyPr/>
          <a:lstStyle/>
          <a:p>
            <a:pPr algn="ctr"/>
            <a:r>
              <a:rPr lang="en-US" sz="1400" dirty="0" smtClean="0"/>
              <a:t>White House</a:t>
            </a:r>
          </a:p>
          <a:p>
            <a:pPr algn="ctr"/>
            <a:r>
              <a:rPr lang="en-US" sz="1400" dirty="0" smtClean="0"/>
              <a:t>Esther Olavarria </a:t>
            </a:r>
          </a:p>
          <a:p>
            <a:pPr algn="ctr"/>
            <a:r>
              <a:rPr lang="en-US" sz="1400" dirty="0" smtClean="0"/>
              <a:t>Tyler Moran</a:t>
            </a:r>
            <a:endParaRPr lang="en-US" sz="1400" dirty="0"/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3"/>
          </p:nvPr>
        </p:nvSpPr>
        <p:spPr>
          <a:xfrm>
            <a:off x="4677637" y="1244933"/>
            <a:ext cx="2931007" cy="800219"/>
          </a:xfrm>
        </p:spPr>
        <p:txBody>
          <a:bodyPr/>
          <a:lstStyle/>
          <a:p>
            <a:pPr algn="ctr"/>
            <a:r>
              <a:rPr lang="en-US" sz="1400" dirty="0" smtClean="0"/>
              <a:t>DHS  </a:t>
            </a:r>
          </a:p>
          <a:p>
            <a:pPr algn="ctr"/>
            <a:r>
              <a:rPr lang="en-US" sz="1400" dirty="0" smtClean="0"/>
              <a:t>Alejandro Mayorkas</a:t>
            </a:r>
          </a:p>
          <a:p>
            <a:pPr algn="ctr"/>
            <a:r>
              <a:rPr lang="en-US" sz="1400" dirty="0" smtClean="0"/>
              <a:t>Secretary</a:t>
            </a:r>
            <a:endParaRPr lang="en-US" sz="1400" dirty="0"/>
          </a:p>
        </p:txBody>
      </p:sp>
      <p:sp>
        <p:nvSpPr>
          <p:cNvPr id="10" name="Text Placeholder 9" descr="" title=""/>
          <p:cNvSpPr>
            <a:spLocks noGrp="1"/>
          </p:cNvSpPr>
          <p:nvPr>
            <p:ph type="body" sz="quarter" idx="16"/>
          </p:nvPr>
        </p:nvSpPr>
        <p:spPr>
          <a:xfrm>
            <a:off x="8363657" y="1243071"/>
            <a:ext cx="2931007" cy="800219"/>
          </a:xfrm>
        </p:spPr>
        <p:txBody>
          <a:bodyPr/>
          <a:lstStyle/>
          <a:p>
            <a:pPr algn="ctr"/>
            <a:r>
              <a:rPr lang="en-US" sz="1400" dirty="0" smtClean="0"/>
              <a:t>USCIS </a:t>
            </a:r>
          </a:p>
          <a:p>
            <a:pPr algn="ctr"/>
            <a:r>
              <a:rPr lang="en-US" sz="1400" dirty="0" smtClean="0"/>
              <a:t>Ur Jaddou</a:t>
            </a:r>
          </a:p>
          <a:p>
            <a:pPr algn="ctr"/>
            <a:r>
              <a:rPr lang="en-US" sz="1400" dirty="0" smtClean="0"/>
              <a:t>Director Nominee</a:t>
            </a:r>
            <a:endParaRPr lang="en-US" sz="1400" dirty="0"/>
          </a:p>
        </p:txBody>
      </p:sp>
      <p:pic>
        <p:nvPicPr>
          <p:cNvPr id="13" name="Picture 12" descr="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933" y="4256299"/>
            <a:ext cx="2088185" cy="19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9 Seyfarth theme">
  <a:themeElements>
    <a:clrScheme name="2019 Seyfarth Palette">
      <a:dk1>
        <a:srgbClr val="000000"/>
      </a:dk1>
      <a:lt1>
        <a:srgbClr val="666666"/>
      </a:lt1>
      <a:dk2>
        <a:srgbClr val="000000"/>
      </a:dk2>
      <a:lt2>
        <a:srgbClr val="FFFFFF"/>
      </a:lt2>
      <a:accent1>
        <a:srgbClr val="FD8D22"/>
      </a:accent1>
      <a:accent2>
        <a:srgbClr val="D15E14"/>
      </a:accent2>
      <a:accent3>
        <a:srgbClr val="009D93"/>
      </a:accent3>
      <a:accent4>
        <a:srgbClr val="2F7270"/>
      </a:accent4>
      <a:accent5>
        <a:srgbClr val="5E61A7"/>
      </a:accent5>
      <a:accent6>
        <a:srgbClr val="3B406B"/>
      </a:accent6>
      <a:hlink>
        <a:srgbClr val="9A7C49"/>
      </a:hlink>
      <a:folHlink>
        <a:srgbClr val="7F7F7F"/>
      </a:folHlink>
    </a:clrScheme>
    <a:fontScheme name="Seyfarth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descreen Basic U.S.-Shanghai.potx" id="{0DC2470E-9612-4FD6-B773-A831C6F85175}" vid="{CF9B9162-0550-4709-8767-05BBE6E9D2A1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1900-01-01T06:00:00.0000000Z</dcterms:modified>
</coreProperties>
</file>